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</p:sldIdLst>
  <p:sldSz cx="9144000" cy="6858000" type="screen4x3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10" autoAdjust="0"/>
    <p:restoredTop sz="94660"/>
  </p:normalViewPr>
  <p:slideViewPr>
    <p:cSldViewPr>
      <p:cViewPr>
        <p:scale>
          <a:sx n="70" d="100"/>
          <a:sy n="70" d="100"/>
        </p:scale>
        <p:origin x="-114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931FB-AF5B-46EC-8284-CC5EF00C826D}" type="datetimeFigureOut">
              <a:rPr lang="it-IT" smtClean="0"/>
              <a:pPr/>
              <a:t>11/03/2014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3328A-CD3D-4472-8185-0D33A09ABA2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099B-6EB4-4065-B19D-C452A1B6645C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1F03-C0ED-4421-BFED-7EDF95774AE6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A19B-616B-4883-B526-735B11314402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E0C8-B988-4633-BA7C-8F5AB4E5F5FE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8385-2A6D-4D05-AF86-C353BCAAD03C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B99D-F16D-4713-A65D-49162B173B24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E735A-75E0-4102-AF75-548EED3A678E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66-56E0-40C1-B63D-0CC2F0D13E9C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0C5E-6AF0-4FAC-84AF-D08EE2D0B2D3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4428-AB87-49DE-81F9-B22367BB9BDE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63D9-F287-4A38-982C-B012CD979738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1322-BA3F-47F3-9EC3-1C544FA36CB2}" type="datetime1">
              <a:rPr lang="it-IT" smtClean="0"/>
              <a:pPr/>
              <a:t>11/03/2014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02A71-D0D4-4ED1-89AF-F52D0C062A1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11" Type="http://schemas.openxmlformats.org/officeDocument/2006/relationships/hyperlink" Target="mailto:segreteria@ispef.it" TargetMode="External"/><Relationship Id="rId5" Type="http://schemas.openxmlformats.org/officeDocument/2006/relationships/image" Target="../media/image8.jpeg"/><Relationship Id="rId10" Type="http://schemas.openxmlformats.org/officeDocument/2006/relationships/hyperlink" Target="mailto:info@eceducation.eu" TargetMode="External"/><Relationship Id="rId4" Type="http://schemas.openxmlformats.org/officeDocument/2006/relationships/image" Target="../media/image5.jpeg"/><Relationship Id="rId9" Type="http://schemas.openxmlformats.org/officeDocument/2006/relationships/hyperlink" Target="mailto:info@ispef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1857364"/>
            <a:ext cx="8143932" cy="150019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3600" b="1" i="1" dirty="0" smtClean="0"/>
              <a:t>Il Programma Quadro Europeo per la Ricerca e l'Innovazione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>
                <a:solidFill>
                  <a:schemeClr val="tx1"/>
                </a:solidFill>
              </a:rPr>
              <a:t/>
            </a:r>
            <a:br>
              <a:rPr lang="it-IT" sz="3600" b="1" dirty="0" smtClean="0">
                <a:solidFill>
                  <a:schemeClr val="tx1"/>
                </a:solidFill>
              </a:rPr>
            </a:br>
            <a:endParaRPr lang="it-IT" sz="6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852" y="3357562"/>
            <a:ext cx="6400800" cy="785818"/>
          </a:xfrm>
        </p:spPr>
        <p:txBody>
          <a:bodyPr>
            <a:normAutofit lnSpcReduction="10000"/>
          </a:bodyPr>
          <a:lstStyle/>
          <a:p>
            <a:r>
              <a:rPr lang="it-IT" sz="4800" b="1" dirty="0" smtClean="0"/>
              <a:t>2014 - 2020</a:t>
            </a:r>
            <a:endParaRPr lang="it-IT" sz="4800" b="1" dirty="0"/>
          </a:p>
        </p:txBody>
      </p:sp>
      <p:pic>
        <p:nvPicPr>
          <p:cNvPr id="6" name="Immagine 5" descr="nuovo logo I.S.P.E.F. 6.12.2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3" y="4214820"/>
            <a:ext cx="1440557" cy="1427461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1857356" y="1357298"/>
            <a:ext cx="5205450" cy="928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irc_mi" descr="http://www.unimi.it/cataloghi/finanziamenti_ricerca/horizon_2020_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14290"/>
            <a:ext cx="321471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tangolo 7"/>
          <p:cNvSpPr/>
          <p:nvPr/>
        </p:nvSpPr>
        <p:spPr>
          <a:xfrm>
            <a:off x="928662" y="5643580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6000" b="1" dirty="0" smtClean="0">
                <a:solidFill>
                  <a:srgbClr val="7030A0"/>
                </a:solidFill>
              </a:rPr>
              <a:t>SFIDE PER LA SOCIETÀ 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4" name="Immagine 13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00563" y="4286256"/>
            <a:ext cx="2500330" cy="1252056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pPr algn="ctr">
              <a:lnSpc>
                <a:spcPct val="150000"/>
              </a:lnSpc>
            </a:pPr>
            <a:endParaRPr lang="it-IT" sz="28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 Considerato il carattere mondiale di molte sfide, la </a:t>
            </a:r>
            <a:r>
              <a:rPr lang="it-IT" sz="2800" b="1" dirty="0" smtClean="0">
                <a:solidFill>
                  <a:schemeClr val="tx1"/>
                </a:solidFill>
              </a:rPr>
              <a:t>COOPERAZIONE STRATEGICA CON I PAESI TERZI </a:t>
            </a:r>
            <a:r>
              <a:rPr lang="it-IT" sz="2800" dirty="0" smtClean="0">
                <a:solidFill>
                  <a:schemeClr val="tx1"/>
                </a:solidFill>
              </a:rPr>
              <a:t>costituisce parte integrante del pilastro.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pPr algn="ctr">
              <a:lnSpc>
                <a:spcPct val="150000"/>
              </a:lnSpc>
            </a:pPr>
            <a:endParaRPr lang="it-IT" sz="16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   Il sostegno trasversale per la cooperazione internazionale è inoltre presente nell'ambito dell'obiettivo specifico </a:t>
            </a: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"Società inclusive, innovative e sicure".</a:t>
            </a:r>
          </a:p>
          <a:p>
            <a:pPr algn="ctr">
              <a:lnSpc>
                <a:spcPct val="150000"/>
              </a:lnSpc>
            </a:pPr>
            <a:endParaRPr lang="it-IT" sz="2800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14" name="Immagine 13" descr="E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ttangolo 20"/>
          <p:cNvSpPr>
            <a:spLocks noChangeArrowheads="1"/>
          </p:cNvSpPr>
          <p:nvPr/>
        </p:nvSpPr>
        <p:spPr bwMode="auto">
          <a:xfrm>
            <a:off x="1428728" y="1571612"/>
            <a:ext cx="672616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CONTATTI</a:t>
            </a:r>
            <a:endParaRPr lang="it-IT" sz="1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it-IT" sz="1600" b="1" dirty="0" smtClean="0">
                <a:solidFill>
                  <a:srgbClr val="004FC4"/>
                </a:solidFill>
              </a:rPr>
              <a:t>Per ulteriori informazioni riguardo AI Progetti </a:t>
            </a:r>
            <a:r>
              <a:rPr lang="it-IT" sz="1600" b="1" dirty="0" err="1" smtClean="0">
                <a:solidFill>
                  <a:srgbClr val="004FC4"/>
                </a:solidFill>
              </a:rPr>
              <a:t>I.S.P.E.F.</a:t>
            </a:r>
            <a:r>
              <a:rPr lang="it-IT" sz="1600" b="1" dirty="0" smtClean="0">
                <a:solidFill>
                  <a:srgbClr val="004FC4"/>
                </a:solidFill>
              </a:rPr>
              <a:t> ed E.C.E. </a:t>
            </a:r>
          </a:p>
          <a:p>
            <a:pPr algn="ctr"/>
            <a:r>
              <a:rPr lang="it-IT" sz="1600" b="1" dirty="0" smtClean="0">
                <a:solidFill>
                  <a:srgbClr val="004FC4"/>
                </a:solidFill>
              </a:rPr>
              <a:t>sul </a:t>
            </a:r>
            <a:r>
              <a:rPr lang="it-IT" sz="1600" b="1" dirty="0" smtClean="0">
                <a:solidFill>
                  <a:srgbClr val="7030A0"/>
                </a:solidFill>
              </a:rPr>
              <a:t>Programma </a:t>
            </a:r>
            <a:r>
              <a:rPr lang="it-IT" sz="1600" b="1" dirty="0" err="1" smtClean="0">
                <a:solidFill>
                  <a:srgbClr val="7030A0"/>
                </a:solidFill>
              </a:rPr>
              <a:t>Horizon</a:t>
            </a:r>
            <a:r>
              <a:rPr lang="it-IT" sz="1600" b="1" dirty="0" smtClean="0">
                <a:solidFill>
                  <a:srgbClr val="7030A0"/>
                </a:solidFill>
              </a:rPr>
              <a:t> 2020 SFIDE PER LA SOCIETÀ </a:t>
            </a:r>
          </a:p>
          <a:p>
            <a:pPr algn="ctr"/>
            <a:r>
              <a:rPr lang="it-IT" sz="1600" b="1" dirty="0" smtClean="0">
                <a:solidFill>
                  <a:srgbClr val="004FC4"/>
                </a:solidFill>
              </a:rPr>
              <a:t>contattare </a:t>
            </a:r>
            <a:r>
              <a:rPr lang="it-IT" sz="1600" b="1" dirty="0" err="1" smtClean="0">
                <a:solidFill>
                  <a:srgbClr val="004FC4"/>
                </a:solidFill>
              </a:rPr>
              <a:t>I.S.P.E.F.</a:t>
            </a:r>
            <a:r>
              <a:rPr lang="it-IT" sz="1600" b="1" dirty="0" smtClean="0">
                <a:solidFill>
                  <a:srgbClr val="004FC4"/>
                </a:solidFill>
              </a:rPr>
              <a:t> e/o E.C.E. ai seguenti recapiti</a:t>
            </a:r>
            <a:r>
              <a:rPr lang="it-IT" sz="1200" b="1" dirty="0" smtClean="0">
                <a:solidFill>
                  <a:srgbClr val="004FC4"/>
                </a:solidFill>
              </a:rPr>
              <a:t>:</a:t>
            </a:r>
          </a:p>
          <a:p>
            <a:pPr algn="ctr"/>
            <a:endParaRPr lang="it-IT" sz="1600" b="1" dirty="0" smtClean="0">
              <a:solidFill>
                <a:srgbClr val="004F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7" name="Immagine 21" descr="nuovo logo I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428868"/>
            <a:ext cx="177166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logo_eceducation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82" y="4500570"/>
            <a:ext cx="2637711" cy="1164175"/>
          </a:xfrm>
          <a:prstGeom prst="rect">
            <a:avLst/>
          </a:prstGeom>
        </p:spPr>
      </p:pic>
      <p:cxnSp>
        <p:nvCxnSpPr>
          <p:cNvPr id="22" name="Connettore 1 21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54" y="4929198"/>
            <a:ext cx="92319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14942" y="4857760"/>
            <a:ext cx="211016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2357422" y="3500438"/>
            <a:ext cx="5357850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it-IT" sz="1600" b="1" dirty="0" smtClean="0"/>
              <a:t>Tel. +39.06.86890061  </a:t>
            </a:r>
          </a:p>
          <a:p>
            <a:pPr>
              <a:spcBef>
                <a:spcPts val="1800"/>
              </a:spcBef>
            </a:pPr>
            <a:r>
              <a:rPr lang="it-IT" sz="1600" b="1" dirty="0" smtClean="0"/>
              <a:t>Fax +39.06.8275589 </a:t>
            </a:r>
          </a:p>
          <a:p>
            <a:pPr>
              <a:spcBef>
                <a:spcPts val="1800"/>
              </a:spcBef>
            </a:pPr>
            <a:r>
              <a:rPr lang="it-IT" sz="1600" b="1" dirty="0" smtClean="0">
                <a:hlinkClick r:id="rId9"/>
              </a:rPr>
              <a:t>info@ispef.it</a:t>
            </a:r>
            <a:r>
              <a:rPr lang="it-IT" sz="1600" b="1" dirty="0" smtClean="0"/>
              <a:t>  </a:t>
            </a:r>
            <a:r>
              <a:rPr lang="it-IT" b="1" dirty="0" smtClean="0"/>
              <a:t> - </a:t>
            </a:r>
            <a:r>
              <a:rPr lang="it-IT" sz="1600" b="1" dirty="0" smtClean="0">
                <a:hlinkClick r:id="rId10"/>
              </a:rPr>
              <a:t>info@eceducation</a:t>
            </a:r>
            <a:r>
              <a:rPr lang="it-IT" b="1" dirty="0" smtClean="0">
                <a:hlinkClick r:id="rId10"/>
              </a:rPr>
              <a:t>.</a:t>
            </a:r>
            <a:r>
              <a:rPr lang="it-IT" sz="1600" b="1" dirty="0" smtClean="0">
                <a:hlinkClick r:id="rId10"/>
              </a:rPr>
              <a:t>eu</a:t>
            </a:r>
            <a:r>
              <a:rPr lang="it-IT" sz="1600" b="1" dirty="0" smtClean="0"/>
              <a:t>  - </a:t>
            </a:r>
            <a:r>
              <a:rPr lang="it-IT" sz="1600" b="1" dirty="0" smtClean="0">
                <a:hlinkClick r:id="rId11"/>
              </a:rPr>
              <a:t>segreteria@ispef.it</a:t>
            </a:r>
            <a:r>
              <a:rPr lang="it-IT" sz="1600" b="1" dirty="0" smtClean="0"/>
              <a:t> </a:t>
            </a:r>
            <a:endParaRPr lang="it-IT" sz="2400" b="1" dirty="0" smtClean="0">
              <a:latin typeface="Calibri" pitchFamily="34" charset="0"/>
              <a:ea typeface="Calibri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14348" y="1928802"/>
            <a:ext cx="7858180" cy="4143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pPr algn="ctr">
              <a:lnSpc>
                <a:spcPct val="150000"/>
              </a:lnSpc>
            </a:pPr>
            <a:endParaRPr lang="it-IT" sz="11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1"/>
                </a:solidFill>
              </a:rPr>
              <a:t>HORIZON 2020</a:t>
            </a:r>
            <a:r>
              <a:rPr lang="it-IT" sz="2800" b="1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rispecchia le priorità strategiche della </a:t>
            </a:r>
            <a:r>
              <a:rPr lang="it-IT" sz="2800" dirty="0" smtClean="0">
                <a:solidFill>
                  <a:schemeClr val="tx1"/>
                </a:solidFill>
              </a:rPr>
              <a:t>ricerca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Europa 2020 e affronta grandi preoccupazioni condivise dai cittadini europei e di altri Paesi.</a:t>
            </a:r>
          </a:p>
          <a:p>
            <a:pPr marL="457200" indent="-457200"/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b="1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5721" y="1928802"/>
            <a:ext cx="8501122" cy="3786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endParaRPr lang="it-IT" sz="16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Un approccio incentrato sulle sfide riunisce risorse </a:t>
            </a: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e conoscenze provenienti da una molteplicità </a:t>
            </a: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di settori, tecnologie e discipline,</a:t>
            </a: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1"/>
                </a:solidFill>
              </a:rPr>
              <a:t> fra cui le </a:t>
            </a:r>
            <a:r>
              <a:rPr lang="it-IT" sz="2800" b="1" dirty="0" smtClean="0">
                <a:solidFill>
                  <a:schemeClr val="tx1"/>
                </a:solidFill>
              </a:rPr>
              <a:t>SCIENZE SOCIALI</a:t>
            </a:r>
            <a:r>
              <a:rPr lang="it-IT" sz="2800" dirty="0" smtClean="0">
                <a:solidFill>
                  <a:schemeClr val="tx1"/>
                </a:solidFill>
              </a:rPr>
              <a:t> e </a:t>
            </a:r>
            <a:r>
              <a:rPr lang="it-IT" sz="2800" b="1" dirty="0" smtClean="0">
                <a:solidFill>
                  <a:schemeClr val="tx1"/>
                </a:solidFill>
              </a:rPr>
              <a:t>UMANISTICHE</a:t>
            </a:r>
            <a:r>
              <a:rPr lang="it-IT" sz="2800" dirty="0" smtClean="0">
                <a:solidFill>
                  <a:schemeClr val="tx1"/>
                </a:solidFill>
              </a:rPr>
              <a:t>.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ctr"/>
            <a:endParaRPr lang="it-IT" sz="900" i="1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b="1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357158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endParaRPr lang="it-IT" sz="600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it-IT" sz="2800" dirty="0" smtClean="0">
                <a:solidFill>
                  <a:schemeClr val="tx1"/>
                </a:solidFill>
              </a:rPr>
              <a:t>Si intendono coprire attività che spaziano dalla </a:t>
            </a:r>
            <a:r>
              <a:rPr lang="it-IT" sz="2800" b="1" dirty="0" smtClean="0">
                <a:solidFill>
                  <a:schemeClr val="tx1"/>
                </a:solidFill>
              </a:rPr>
              <a:t>RICERCA</a:t>
            </a:r>
          </a:p>
          <a:p>
            <a:pPr algn="ctr">
              <a:spcBef>
                <a:spcPts val="600"/>
              </a:spcBef>
            </a:pPr>
            <a:r>
              <a:rPr lang="it-IT" sz="2800" dirty="0" smtClean="0">
                <a:solidFill>
                  <a:schemeClr val="tx1"/>
                </a:solidFill>
              </a:rPr>
              <a:t> alla commercializzazione, incentrandosi su quelle </a:t>
            </a:r>
          </a:p>
          <a:p>
            <a:pPr algn="ctr">
              <a:spcBef>
                <a:spcPts val="600"/>
              </a:spcBef>
            </a:pPr>
            <a:r>
              <a:rPr lang="it-IT" sz="2800" dirty="0" smtClean="0">
                <a:solidFill>
                  <a:schemeClr val="tx1"/>
                </a:solidFill>
              </a:rPr>
              <a:t>connesse all'</a:t>
            </a:r>
            <a:r>
              <a:rPr lang="it-IT" sz="2800" b="1" dirty="0" smtClean="0">
                <a:solidFill>
                  <a:schemeClr val="tx1"/>
                </a:solidFill>
              </a:rPr>
              <a:t>INNOVAZIONE</a:t>
            </a:r>
            <a:r>
              <a:rPr lang="it-IT" sz="2800" dirty="0" smtClean="0">
                <a:solidFill>
                  <a:schemeClr val="tx1"/>
                </a:solidFill>
              </a:rPr>
              <a:t>, quali i </a:t>
            </a:r>
            <a:r>
              <a:rPr lang="it-IT" sz="2800" b="1" dirty="0" smtClean="0">
                <a:solidFill>
                  <a:schemeClr val="tx1"/>
                </a:solidFill>
              </a:rPr>
              <a:t>PROGETTI PILOTA</a:t>
            </a:r>
            <a:r>
              <a:rPr lang="it-IT" sz="2800" dirty="0" smtClean="0">
                <a:solidFill>
                  <a:schemeClr val="tx1"/>
                </a:solidFill>
              </a:rPr>
              <a:t>, </a:t>
            </a:r>
          </a:p>
          <a:p>
            <a:pPr algn="ctr">
              <a:spcBef>
                <a:spcPts val="600"/>
              </a:spcBef>
            </a:pPr>
            <a:r>
              <a:rPr lang="it-IT" sz="2800" dirty="0" smtClean="0">
                <a:solidFill>
                  <a:schemeClr val="tx1"/>
                </a:solidFill>
              </a:rPr>
              <a:t>la dimostrazione, i banchi di prova e il sostegno agli</a:t>
            </a:r>
          </a:p>
          <a:p>
            <a:pPr algn="ctr">
              <a:spcBef>
                <a:spcPts val="600"/>
              </a:spcBef>
            </a:pPr>
            <a:r>
              <a:rPr lang="it-IT" sz="2800" dirty="0" smtClean="0">
                <a:solidFill>
                  <a:schemeClr val="tx1"/>
                </a:solidFill>
              </a:rPr>
              <a:t> appalti pubblici e all'adozione commerciale. </a:t>
            </a:r>
          </a:p>
          <a:p>
            <a:pPr algn="ctr"/>
            <a:endParaRPr lang="it-IT" sz="900" i="1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b="1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 descr="E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endParaRPr lang="it-IT" sz="9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4000" dirty="0" smtClean="0">
                <a:solidFill>
                  <a:schemeClr val="tx1"/>
                </a:solidFill>
              </a:rPr>
              <a:t>Si istituiranno </a:t>
            </a:r>
            <a:r>
              <a:rPr lang="it-IT" sz="4000" u="sng" dirty="0" smtClean="0">
                <a:solidFill>
                  <a:schemeClr val="tx1"/>
                </a:solidFill>
              </a:rPr>
              <a:t>collegamenti</a:t>
            </a:r>
            <a:r>
              <a:rPr lang="it-IT" sz="4000" dirty="0" smtClean="0">
                <a:solidFill>
                  <a:schemeClr val="tx1"/>
                </a:solidFill>
              </a:rPr>
              <a:t> con le attività dei </a:t>
            </a:r>
            <a:r>
              <a:rPr lang="it-IT" sz="4000" b="1" dirty="0" smtClean="0">
                <a:solidFill>
                  <a:schemeClr val="tx1"/>
                </a:solidFill>
              </a:rPr>
              <a:t>PARTENARIATI EUROPEI PER L'INNOVAZIONE.</a:t>
            </a:r>
          </a:p>
          <a:p>
            <a:pPr algn="ctr"/>
            <a:endParaRPr lang="it-IT" sz="900" i="1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b="1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cxnSp>
        <p:nvCxnSpPr>
          <p:cNvPr id="17" name="Connettore 1 16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endParaRPr lang="it-IT" sz="900" dirty="0" smtClean="0">
              <a:solidFill>
                <a:schemeClr val="tx1"/>
              </a:solidFill>
            </a:endParaRPr>
          </a:p>
          <a:p>
            <a:pPr algn="ctr"/>
            <a:endParaRPr lang="it-IT" sz="900" i="1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b="1" dirty="0" smtClean="0">
              <a:solidFill>
                <a:schemeClr val="tx1"/>
              </a:solidFill>
            </a:endParaRPr>
          </a:p>
          <a:p>
            <a:pPr marL="457200" indent="-457200"/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428597" y="2857496"/>
            <a:ext cx="8286808" cy="3071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it-IT" sz="800" dirty="0" smtClean="0">
              <a:solidFill>
                <a:schemeClr val="tx1"/>
              </a:solidFill>
            </a:endParaRPr>
          </a:p>
          <a:p>
            <a:pPr algn="ctr"/>
            <a:r>
              <a:rPr lang="it-IT" sz="2800" b="1" dirty="0" err="1" smtClean="0">
                <a:solidFill>
                  <a:schemeClr val="tx1"/>
                </a:solidFill>
              </a:rPr>
              <a:t>I.S.P.E.F.</a:t>
            </a:r>
            <a:r>
              <a:rPr lang="it-IT" sz="2800" b="1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ed </a:t>
            </a:r>
            <a:r>
              <a:rPr lang="it-IT" sz="2800" b="1" dirty="0" smtClean="0">
                <a:solidFill>
                  <a:schemeClr val="tx1"/>
                </a:solidFill>
              </a:rPr>
              <a:t>E.C.E</a:t>
            </a:r>
            <a:r>
              <a:rPr lang="it-IT" sz="2800" dirty="0" smtClean="0">
                <a:solidFill>
                  <a:schemeClr val="tx1"/>
                </a:solidFill>
              </a:rPr>
              <a:t>. </a:t>
            </a:r>
            <a:r>
              <a:rPr lang="it-IT" sz="2400" dirty="0" smtClean="0">
                <a:solidFill>
                  <a:schemeClr val="tx1"/>
                </a:solidFill>
              </a:rPr>
              <a:t>presentano progetti riguardanti </a:t>
            </a:r>
            <a:r>
              <a:rPr lang="it-IT" sz="2400" dirty="0" smtClean="0">
                <a:solidFill>
                  <a:schemeClr val="tx1"/>
                </a:solidFill>
              </a:rPr>
              <a:t>il seguente punto </a:t>
            </a:r>
            <a:r>
              <a:rPr lang="it-IT" sz="2400" dirty="0" smtClean="0">
                <a:solidFill>
                  <a:schemeClr val="tx1"/>
                </a:solidFill>
              </a:rPr>
              <a:t>del Programma: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Europe in a changing world – inclusive, innovative, reflective societies</a:t>
            </a:r>
          </a:p>
          <a:p>
            <a:endParaRPr lang="en-US" sz="1000" b="1" i="1" dirty="0" smtClean="0">
              <a:solidFill>
                <a:srgbClr val="FF0000"/>
              </a:solidFill>
            </a:endParaRPr>
          </a:p>
          <a:p>
            <a:r>
              <a:rPr lang="en-US" sz="2400" i="1" dirty="0" err="1" smtClean="0">
                <a:solidFill>
                  <a:schemeClr val="tx1"/>
                </a:solidFill>
              </a:rPr>
              <a:t>Nelle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aree</a:t>
            </a:r>
            <a:r>
              <a:rPr lang="en-US" sz="2400" i="1" dirty="0" smtClean="0">
                <a:solidFill>
                  <a:schemeClr val="tx1"/>
                </a:solidFill>
              </a:rPr>
              <a:t>: </a:t>
            </a:r>
            <a:r>
              <a:rPr lang="en-US" sz="2400" i="1" dirty="0" smtClean="0">
                <a:solidFill>
                  <a:schemeClr val="tx1"/>
                </a:solidFill>
              </a:rPr>
              <a:t>	</a:t>
            </a:r>
            <a:r>
              <a:rPr lang="en-US" sz="2400" b="1" i="1" dirty="0" smtClean="0">
                <a:solidFill>
                  <a:srgbClr val="0000CC"/>
                </a:solidFill>
              </a:rPr>
              <a:t>- </a:t>
            </a:r>
            <a:r>
              <a:rPr lang="en-US" sz="2400" b="1" i="1" dirty="0" smtClean="0">
                <a:solidFill>
                  <a:srgbClr val="0000CC"/>
                </a:solidFill>
              </a:rPr>
              <a:t>Social Science and Humanities </a:t>
            </a:r>
          </a:p>
          <a:p>
            <a:r>
              <a:rPr lang="en-US" sz="2400" b="1" i="1" dirty="0" smtClean="0">
                <a:solidFill>
                  <a:srgbClr val="0000CC"/>
                </a:solidFill>
              </a:rPr>
              <a:t>		- </a:t>
            </a:r>
            <a:r>
              <a:rPr lang="en-US" sz="2400" b="1" i="1" dirty="0" smtClean="0">
                <a:solidFill>
                  <a:srgbClr val="0000CC"/>
                </a:solidFill>
              </a:rPr>
              <a:t>Society</a:t>
            </a:r>
          </a:p>
        </p:txBody>
      </p:sp>
      <p:pic>
        <p:nvPicPr>
          <p:cNvPr id="10" name="Immagine 9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785926"/>
            <a:ext cx="1071570" cy="1061828"/>
          </a:xfrm>
          <a:prstGeom prst="rect">
            <a:avLst/>
          </a:prstGeom>
        </p:spPr>
      </p:pic>
      <p:pic>
        <p:nvPicPr>
          <p:cNvPr id="14" name="Immagine 13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3703" y="1714488"/>
            <a:ext cx="2139903" cy="1071570"/>
          </a:xfrm>
          <a:prstGeom prst="rect">
            <a:avLst/>
          </a:prstGeom>
        </p:spPr>
      </p:pic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6572264" y="6286522"/>
            <a:ext cx="2133600" cy="365125"/>
          </a:xfrm>
        </p:spPr>
        <p:txBody>
          <a:bodyPr/>
          <a:lstStyle/>
          <a:p>
            <a:fld id="{ED202A71-D0D4-4ED1-89AF-F52D0C062A1F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8" name="Immagine 17" descr="E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20" name="Connettore 1 19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endParaRPr lang="it-IT" sz="800" dirty="0" smtClean="0">
              <a:solidFill>
                <a:schemeClr val="tx1"/>
              </a:solidFill>
            </a:endParaRP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Le attività interessano l'intero ciclo di vita che va dalla ricerca di base al mercato, con un nuovo accento sulle attività connesse all'innovazione, quali le azioni pilota, le dimostrazioni, i test a sostegno e allo svolgimento di gare d'appalto, la progettazione, l'innovazione sociale e la commercializzazione delle innovazioni.</a:t>
            </a:r>
            <a:endParaRPr 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pPr algn="ctr">
              <a:lnSpc>
                <a:spcPct val="15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</a:rPr>
              <a:t>Le </a:t>
            </a:r>
            <a:r>
              <a:rPr lang="it-IT" sz="2400" b="1" dirty="0" smtClean="0">
                <a:solidFill>
                  <a:schemeClr val="tx1"/>
                </a:solidFill>
              </a:rPr>
              <a:t>SCIENZE SOCIALI </a:t>
            </a:r>
            <a:r>
              <a:rPr lang="it-IT" sz="2400" dirty="0" smtClean="0">
                <a:solidFill>
                  <a:schemeClr val="tx1"/>
                </a:solidFill>
              </a:rPr>
              <a:t>e le </a:t>
            </a:r>
            <a:r>
              <a:rPr lang="it-IT" sz="2400" b="1" dirty="0" smtClean="0">
                <a:solidFill>
                  <a:schemeClr val="tx1"/>
                </a:solidFill>
              </a:rPr>
              <a:t>DISCIPLINE UMANISTICHE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</a:rPr>
              <a:t>costituiscono parte integrante delle attività mirate ad </a:t>
            </a: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</a:rPr>
              <a:t>affrontare le sfide.</a:t>
            </a:r>
            <a:r>
              <a:rPr lang="it-IT" sz="2400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</a:rPr>
              <a:t>Lo sviluppo di tali discipline è inoltre sostenuto nell'ambito dell'obiettivo specifico "Società inclusive, innovative e sicure". 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1214422"/>
            <a:ext cx="6400800" cy="428628"/>
          </a:xfrm>
        </p:spPr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chemeClr val="tx1"/>
                </a:solidFill>
              </a:rPr>
              <a:t>2014 - 2020</a:t>
            </a:r>
            <a:endParaRPr lang="it-IT" sz="44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7158" y="1643050"/>
            <a:ext cx="8501122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SFIDE PER LA SOCIETÀ </a:t>
            </a:r>
          </a:p>
          <a:p>
            <a:pPr algn="ctr"/>
            <a:r>
              <a:rPr lang="it-IT" sz="3200" b="1" dirty="0" smtClean="0">
                <a:solidFill>
                  <a:srgbClr val="7030A0"/>
                </a:solidFill>
              </a:rPr>
              <a:t>HORIZON 2020</a:t>
            </a:r>
          </a:p>
          <a:p>
            <a:pPr algn="ctr">
              <a:lnSpc>
                <a:spcPct val="150000"/>
              </a:lnSpc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800" dirty="0" smtClean="0">
                <a:solidFill>
                  <a:schemeClr val="tx1"/>
                </a:solidFill>
              </a:rPr>
              <a:t>Il sostegno verte inoltre sulla costituzione di una robusta </a:t>
            </a:r>
            <a:r>
              <a:rPr lang="it-IT" sz="2800" b="1" dirty="0" smtClean="0">
                <a:solidFill>
                  <a:schemeClr val="tx1"/>
                </a:solidFill>
              </a:rPr>
              <a:t>BASE </a:t>
            </a:r>
            <a:r>
              <a:rPr lang="it-IT" sz="2800" b="1" dirty="0" err="1" smtClean="0">
                <a:solidFill>
                  <a:schemeClr val="tx1"/>
                </a:solidFill>
              </a:rPr>
              <a:t>DI</a:t>
            </a:r>
            <a:r>
              <a:rPr lang="it-IT" sz="2800" b="1" dirty="0" smtClean="0">
                <a:solidFill>
                  <a:schemeClr val="tx1"/>
                </a:solidFill>
              </a:rPr>
              <a:t> CONOSCENZE </a:t>
            </a:r>
            <a:r>
              <a:rPr lang="it-IT" sz="2800" dirty="0" smtClean="0">
                <a:solidFill>
                  <a:schemeClr val="tx1"/>
                </a:solidFill>
              </a:rPr>
              <a:t>per le decisioni politiche a livello internazionale, europeo, nazionale e regionale.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358246" cy="78581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it-IT" sz="6600" b="1" dirty="0" smtClean="0"/>
              <a:t/>
            </a:r>
            <a:br>
              <a:rPr lang="it-IT" sz="6600" b="1" dirty="0" smtClean="0"/>
            </a:br>
            <a:r>
              <a:rPr lang="it-IT" sz="2400" b="1" i="1" dirty="0" smtClean="0"/>
              <a:t> Il Programma Quadro Europeo </a:t>
            </a:r>
            <a:br>
              <a:rPr lang="it-IT" sz="2400" b="1" i="1" dirty="0" smtClean="0"/>
            </a:br>
            <a:r>
              <a:rPr lang="it-IT" sz="2400" b="1" i="1" dirty="0" smtClean="0"/>
              <a:t>per la Ricerca e l'Innovazione </a:t>
            </a:r>
            <a:br>
              <a:rPr lang="it-IT" sz="2400" b="1" i="1" dirty="0" smtClean="0"/>
            </a:br>
            <a:endParaRPr lang="it-IT" sz="6600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85720" y="1571612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"/>
          <p:cNvSpPr txBox="1">
            <a:spLocks/>
          </p:cNvSpPr>
          <p:nvPr/>
        </p:nvSpPr>
        <p:spPr>
          <a:xfrm>
            <a:off x="214282" y="142852"/>
            <a:ext cx="4500594" cy="10620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 2020</a:t>
            </a: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irc_mi" descr="http://www.unimi.it/cataloghi/finanziamenti_ricerca/horizon_2020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143644"/>
            <a:ext cx="1285884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2A71-D0D4-4ED1-89AF-F52D0C062A1F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15" name="Immagine 14" descr="nuovo logo I.S.P.E.F. 6.12.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857892"/>
            <a:ext cx="865097" cy="857232"/>
          </a:xfrm>
          <a:prstGeom prst="rect">
            <a:avLst/>
          </a:prstGeom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14282" y="6519446"/>
            <a:ext cx="8774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 ©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Copyright  </a:t>
            </a:r>
            <a:r>
              <a:rPr lang="it-IT" sz="1600" b="1" dirty="0" err="1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I.S.P.E.F.</a:t>
            </a:r>
            <a:r>
              <a:rPr lang="it-IT" sz="1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- E.C.E. Tutti i diritti  sono riservati</a:t>
            </a:r>
          </a:p>
        </p:txBody>
      </p:sp>
      <p:pic>
        <p:nvPicPr>
          <p:cNvPr id="17" name="Immagine 16" descr="E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5786454"/>
            <a:ext cx="1643073" cy="822779"/>
          </a:xfrm>
          <a:prstGeom prst="rect">
            <a:avLst/>
          </a:prstGeom>
        </p:spPr>
      </p:pic>
      <p:cxnSp>
        <p:nvCxnSpPr>
          <p:cNvPr id="18" name="Connettore 1 17"/>
          <p:cNvCxnSpPr/>
          <p:nvPr/>
        </p:nvCxnSpPr>
        <p:spPr>
          <a:xfrm>
            <a:off x="214282" y="578645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529</Words>
  <Application>Microsoft Office PowerPoint</Application>
  <PresentationFormat>Presentazione su schermo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  Il Programma Quadro Europeo per la Ricerca e l'Innovazione 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  <vt:lpstr>  Il Programma Quadro Europeo  per la Ricerca e l'Innovazione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 PER PRESENTARE DOMANDA ERASMUS +</dc:title>
  <dc:creator>Segreteria</dc:creator>
  <cp:lastModifiedBy>pres</cp:lastModifiedBy>
  <cp:revision>76</cp:revision>
  <dcterms:created xsi:type="dcterms:W3CDTF">2014-02-11T09:54:55Z</dcterms:created>
  <dcterms:modified xsi:type="dcterms:W3CDTF">2014-03-11T20:26:07Z</dcterms:modified>
</cp:coreProperties>
</file>