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76" r:id="rId5"/>
    <p:sldId id="280" r:id="rId6"/>
    <p:sldId id="281" r:id="rId7"/>
    <p:sldId id="292" r:id="rId8"/>
    <p:sldId id="293" r:id="rId9"/>
    <p:sldId id="285" r:id="rId10"/>
    <p:sldId id="284" r:id="rId11"/>
    <p:sldId id="287" r:id="rId12"/>
    <p:sldId id="286" r:id="rId13"/>
    <p:sldId id="288" r:id="rId14"/>
    <p:sldId id="290" r:id="rId15"/>
    <p:sldId id="291" r:id="rId16"/>
    <p:sldId id="275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3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rogrammallp.it/box_contenuto.php?id_cnt=3397&amp;id_from=1&amp;style=llp&amp;pag=1" TargetMode="External"/><Relationship Id="rId5" Type="http://schemas.openxmlformats.org/officeDocument/2006/relationships/hyperlink" Target="http://www.erasmusplus.it/" TargetMode="External"/><Relationship Id="rId4" Type="http://schemas.openxmlformats.org/officeDocument/2006/relationships/hyperlink" Target="http://ec.europa.eu/programmes/erasmus-plus/index_it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214554"/>
            <a:ext cx="8143932" cy="242889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it-IT" sz="6600" b="1" dirty="0" smtClean="0"/>
              <a:t/>
            </a:r>
            <a:br>
              <a:rPr lang="it-IT" sz="6600" b="1" dirty="0" smtClean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5400" b="1" i="1" dirty="0" smtClean="0"/>
              <a:t>Sostegno alla riforma </a:t>
            </a:r>
            <a:br>
              <a:rPr lang="it-IT" sz="5400" b="1" i="1" dirty="0" smtClean="0"/>
            </a:br>
            <a:r>
              <a:rPr lang="it-IT" sz="5400" b="1" i="1" dirty="0" smtClean="0"/>
              <a:t>delle politiche</a:t>
            </a:r>
            <a:r>
              <a:rPr lang="it-IT" sz="3600" b="1" dirty="0" smtClean="0">
                <a:solidFill>
                  <a:schemeClr val="tx1"/>
                </a:solidFill>
              </a:rPr>
              <a:t/>
            </a:r>
            <a:br>
              <a:rPr lang="it-IT" sz="3600" b="1" dirty="0" smtClean="0">
                <a:solidFill>
                  <a:schemeClr val="tx1"/>
                </a:solidFill>
              </a:rPr>
            </a:br>
            <a:endParaRPr lang="it-IT" sz="66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00166" y="4643446"/>
            <a:ext cx="6400800" cy="1466848"/>
          </a:xfrm>
        </p:spPr>
        <p:txBody>
          <a:bodyPr>
            <a:normAutofit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5821" r="11914" b="67578"/>
          <a:stretch>
            <a:fillRect/>
          </a:stretch>
        </p:blipFill>
        <p:spPr bwMode="auto">
          <a:xfrm>
            <a:off x="357158" y="5357826"/>
            <a:ext cx="828677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214290"/>
            <a:ext cx="1946497" cy="192880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56397" t="53711" r="14306" b="37081"/>
          <a:stretch>
            <a:fillRect/>
          </a:stretch>
        </p:blipFill>
        <p:spPr bwMode="auto">
          <a:xfrm>
            <a:off x="0" y="0"/>
            <a:ext cx="5286412" cy="12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928794" y="1571612"/>
            <a:ext cx="4919698" cy="12049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4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3</a:t>
            </a: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2: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Cooperazione per l’innovazione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e le buone pratiche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Cooperazione per l’innovazione </a:t>
            </a:r>
            <a:b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le buone pratiche</a:t>
            </a:r>
            <a: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28596" y="3286124"/>
            <a:ext cx="821537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tx1"/>
                </a:solidFill>
              </a:rPr>
              <a:t>CONTENUTO </a:t>
            </a:r>
          </a:p>
          <a:p>
            <a:endParaRPr lang="it-IT" sz="800" b="1" dirty="0" smtClean="0">
              <a:solidFill>
                <a:schemeClr val="tx1"/>
              </a:solidFill>
            </a:endParaRPr>
          </a:p>
          <a:p>
            <a:pPr algn="ctr"/>
            <a:r>
              <a:rPr lang="it-IT" sz="2000" dirty="0" smtClean="0"/>
              <a:t>Incontro tra i giovani e i responsabili decisionali nel settore della gioventù</a:t>
            </a:r>
            <a:endParaRPr lang="it-IT" sz="2000" dirty="0"/>
          </a:p>
        </p:txBody>
      </p:sp>
      <p:sp>
        <p:nvSpPr>
          <p:cNvPr id="17" name="Rettangolo 16"/>
          <p:cNvSpPr/>
          <p:nvPr/>
        </p:nvSpPr>
        <p:spPr>
          <a:xfrm>
            <a:off x="214282" y="3143248"/>
            <a:ext cx="2214578" cy="642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CALL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2: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Cooperazione per l’innovazione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e le buone pratiche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Cooperazione per l’innovazione </a:t>
            </a:r>
            <a:b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le buone pratiche</a:t>
            </a:r>
            <a: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28596" y="3286124"/>
            <a:ext cx="8215370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tx1"/>
                </a:solidFill>
              </a:rPr>
              <a:t>DESTINATARI </a:t>
            </a:r>
          </a:p>
          <a:p>
            <a:endParaRPr lang="it-IT" sz="800" b="1" dirty="0" smtClean="0">
              <a:solidFill>
                <a:schemeClr val="tx1"/>
              </a:solidFill>
            </a:endParaRPr>
          </a:p>
          <a:p>
            <a:endParaRPr lang="it-IT" sz="800" b="1" dirty="0"/>
          </a:p>
          <a:p>
            <a:endParaRPr lang="it-IT" sz="800" b="1" dirty="0" smtClean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14282" y="3143248"/>
            <a:ext cx="2214578" cy="642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DESTINATARI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3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2: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Cooperazione per l’innovazione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e le buone pratiche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Cooperazione per l’innovazione </a:t>
            </a:r>
            <a:b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le buone pratiche</a:t>
            </a:r>
            <a: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143240" y="3357563"/>
            <a:ext cx="4214842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95250"/>
            <a:r>
              <a:rPr lang="it-IT" b="1" dirty="0" smtClean="0">
                <a:solidFill>
                  <a:schemeClr val="tx1"/>
                </a:solidFill>
              </a:rPr>
              <a:t>DURATA</a:t>
            </a:r>
            <a:r>
              <a:rPr lang="it-IT" dirty="0" smtClean="0">
                <a:solidFill>
                  <a:schemeClr val="tx1"/>
                </a:solidFill>
              </a:rPr>
              <a:t>       </a:t>
            </a:r>
          </a:p>
          <a:p>
            <a:pPr indent="2155825"/>
            <a:endParaRPr lang="it-IT" sz="800" dirty="0" smtClean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28596" y="4286257"/>
            <a:ext cx="7072362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2155825"/>
            <a:endParaRPr lang="it-IT" sz="800" dirty="0" smtClean="0">
              <a:solidFill>
                <a:schemeClr val="tx1"/>
              </a:solidFill>
            </a:endParaRPr>
          </a:p>
          <a:p>
            <a:r>
              <a:rPr lang="it-IT" b="1" dirty="0" smtClean="0">
                <a:solidFill>
                  <a:schemeClr val="tx1"/>
                </a:solidFill>
              </a:rPr>
              <a:t>CONTRIBUTO </a:t>
            </a:r>
          </a:p>
          <a:p>
            <a:endParaRPr lang="it-IT" sz="800" dirty="0" smtClean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14282" y="3143248"/>
            <a:ext cx="3000396" cy="12144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DURATA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E CONTRIBUTO </a:t>
            </a: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3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2: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Cooperazione per l’innovazione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e le buone pratiche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Cooperazione per l’innovazione </a:t>
            </a:r>
            <a:b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le buone pratiche</a:t>
            </a:r>
            <a: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28596" y="4071942"/>
            <a:ext cx="821537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  <a:p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14282" y="3429000"/>
            <a:ext cx="2857520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3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Immagine 14"/>
          <p:cNvPicPr>
            <a:picLocks noChangeAspect="1" noChangeArrowheads="1"/>
          </p:cNvPicPr>
          <p:nvPr/>
        </p:nvPicPr>
        <p:blipFill>
          <a:blip r:embed="rId3"/>
          <a:srcRect l="25826" t="29071" r="25420" b="40321"/>
          <a:stretch>
            <a:fillRect/>
          </a:stretch>
        </p:blipFill>
        <p:spPr bwMode="auto">
          <a:xfrm>
            <a:off x="785786" y="1643050"/>
            <a:ext cx="7707310" cy="405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14" name="Titolo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358246" cy="7858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it-IT" sz="6600" b="1" dirty="0" smtClean="0"/>
              <a:t/>
            </a:r>
            <a:br>
              <a:rPr lang="it-IT" sz="6600" b="1" dirty="0" smtClean="0"/>
            </a:br>
            <a:r>
              <a:rPr lang="it-IT" sz="2400" b="1" i="1" dirty="0" smtClean="0"/>
              <a:t>Sostegno alla riforma delle politiche</a:t>
            </a:r>
            <a:r>
              <a:rPr lang="it-IT" sz="3600" b="1" dirty="0" smtClean="0">
                <a:solidFill>
                  <a:schemeClr val="tx1"/>
                </a:solidFill>
              </a:rPr>
              <a:t/>
            </a:r>
            <a:br>
              <a:rPr lang="it-IT" sz="3600" b="1" dirty="0" smtClean="0">
                <a:solidFill>
                  <a:schemeClr val="tx1"/>
                </a:solidFill>
              </a:rPr>
            </a:br>
            <a:endParaRPr lang="it-IT" sz="6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magine 8"/>
          <p:cNvPicPr>
            <a:picLocks noChangeAspect="1" noChangeArrowheads="1"/>
          </p:cNvPicPr>
          <p:nvPr/>
        </p:nvPicPr>
        <p:blipFill>
          <a:blip r:embed="rId3"/>
          <a:srcRect l="23483" t="27477" r="23123" b="29158"/>
          <a:stretch>
            <a:fillRect/>
          </a:stretch>
        </p:blipFill>
        <p:spPr bwMode="auto">
          <a:xfrm>
            <a:off x="468313" y="1628776"/>
            <a:ext cx="7961339" cy="43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358246" cy="7858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it-IT" sz="6600" b="1" dirty="0" smtClean="0"/>
              <a:t/>
            </a:r>
            <a:br>
              <a:rPr lang="it-IT" sz="6600" b="1" dirty="0" smtClean="0"/>
            </a:br>
            <a:r>
              <a:rPr lang="it-IT" sz="2400" b="1" i="1" dirty="0" smtClean="0"/>
              <a:t>Sostegno alla riforma delle politiche</a:t>
            </a:r>
            <a:r>
              <a:rPr lang="it-IT" sz="3600" b="1" dirty="0" smtClean="0">
                <a:solidFill>
                  <a:schemeClr val="tx1"/>
                </a:solidFill>
              </a:rPr>
              <a:t/>
            </a:r>
            <a:br>
              <a:rPr lang="it-IT" sz="3600" b="1" dirty="0" smtClean="0">
                <a:solidFill>
                  <a:schemeClr val="tx1"/>
                </a:solidFill>
              </a:rPr>
            </a:br>
            <a:endParaRPr lang="it-IT" sz="6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596" y="0"/>
            <a:ext cx="8358246" cy="1357298"/>
          </a:xfrm>
        </p:spPr>
        <p:txBody>
          <a:bodyPr>
            <a:noAutofit/>
          </a:bodyPr>
          <a:lstStyle/>
          <a:p>
            <a:r>
              <a:rPr lang="it-IT" sz="4000" b="1" dirty="0" smtClean="0"/>
              <a:t>PROCEDURA PER PRESENTARE DOMANDA ERASMUS +</a:t>
            </a:r>
            <a:endParaRPr lang="it-IT" sz="40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85860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57158" y="1857364"/>
            <a:ext cx="8358246" cy="3429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2800" b="1" dirty="0" smtClean="0">
                <a:solidFill>
                  <a:schemeClr val="tx1"/>
                </a:solidFill>
              </a:rPr>
              <a:t>Link di riferimento</a:t>
            </a:r>
          </a:p>
          <a:p>
            <a:endParaRPr lang="it-IT" sz="2800" b="1" dirty="0" smtClean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00034" y="2357431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4"/>
              </a:rPr>
              <a:t>http://ec.europa.eu/programmes/erasmus-plus/index_it.htm#hp_guide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571472" y="2928934"/>
            <a:ext cx="2862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5"/>
              </a:rPr>
              <a:t>http://www.erasmusplus.it/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571472" y="3429000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6"/>
              </a:rPr>
              <a:t>http://www.programmallp.it/box_contenuto.php?id_cnt=3397&amp;id_from=1&amp;style=llp&amp;pag=1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428628"/>
          </a:xfrm>
        </p:spPr>
        <p:txBody>
          <a:bodyPr>
            <a:normAutofit fontScale="55000" lnSpcReduction="20000"/>
          </a:bodyPr>
          <a:lstStyle/>
          <a:p>
            <a:r>
              <a:rPr lang="it-IT" sz="4400" b="1" dirty="0" smtClean="0">
                <a:solidFill>
                  <a:schemeClr val="tx1"/>
                </a:solidFill>
              </a:rPr>
              <a:t>2014 - 2020</a:t>
            </a:r>
            <a:endParaRPr lang="it-IT" sz="44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57158" y="1643050"/>
            <a:ext cx="8501122" cy="3643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OBIETTIVI DEL PROGRAMMA 2020</a:t>
            </a:r>
          </a:p>
          <a:p>
            <a:pPr algn="ctr"/>
            <a:r>
              <a:rPr lang="it-IT" sz="2400" b="1" i="1" dirty="0" smtClean="0">
                <a:solidFill>
                  <a:schemeClr val="tx1"/>
                </a:solidFill>
              </a:rPr>
              <a:t>RETHINKING EDUCATION</a:t>
            </a:r>
          </a:p>
          <a:p>
            <a:pPr algn="ctr"/>
            <a:r>
              <a:rPr lang="it-IT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Ripensare l’istruzione, investire nelle abilità per migliori risultati socio-economici</a:t>
            </a:r>
          </a:p>
          <a:p>
            <a:pPr algn="ctr"/>
            <a:endParaRPr lang="it-IT" sz="900" i="1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it-IT" sz="20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it-IT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it-IT" sz="2000" dirty="0" smtClean="0">
              <a:solidFill>
                <a:schemeClr val="tx1"/>
              </a:solidFill>
            </a:endParaRPr>
          </a:p>
          <a:p>
            <a:pPr marL="457200" indent="-457200"/>
            <a:endParaRPr lang="it-IT" sz="2000" b="1" dirty="0" smtClean="0">
              <a:solidFill>
                <a:schemeClr val="tx1"/>
              </a:solidFill>
            </a:endParaRPr>
          </a:p>
          <a:p>
            <a:pPr marL="457200" indent="-457200"/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11" name="Titolo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358246" cy="7858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it-IT" sz="6600" b="1" dirty="0" smtClean="0"/>
              <a:t/>
            </a:r>
            <a:br>
              <a:rPr lang="it-IT" sz="6600" b="1" dirty="0" smtClean="0"/>
            </a:br>
            <a:r>
              <a:rPr lang="it-IT" sz="2400" b="1" i="1" dirty="0" smtClean="0"/>
              <a:t>Sostegno alla riforma delle politiche</a:t>
            </a:r>
            <a:r>
              <a:rPr lang="it-IT" sz="3600" b="1" dirty="0" smtClean="0">
                <a:solidFill>
                  <a:schemeClr val="tx1"/>
                </a:solidFill>
              </a:rPr>
              <a:t/>
            </a:r>
            <a:br>
              <a:rPr lang="it-IT" sz="3600" b="1" dirty="0" smtClean="0">
                <a:solidFill>
                  <a:schemeClr val="tx1"/>
                </a:solidFill>
              </a:rPr>
            </a:br>
            <a:endParaRPr lang="it-IT" sz="6600" b="1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3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285720" y="1571612"/>
            <a:ext cx="85725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/>
          <p:cNvSpPr/>
          <p:nvPr/>
        </p:nvSpPr>
        <p:spPr>
          <a:xfrm>
            <a:off x="642910" y="3000372"/>
            <a:ext cx="3071834" cy="12144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Ridurre 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l’ABBANDONO SCOLASTICO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d</a:t>
            </a:r>
            <a:r>
              <a:rPr lang="it-IT" dirty="0" smtClean="0">
                <a:solidFill>
                  <a:schemeClr val="tx1"/>
                </a:solidFill>
              </a:rPr>
              <a:t>ei giovani</a:t>
            </a:r>
            <a:endParaRPr lang="it-IT" dirty="0"/>
          </a:p>
        </p:txBody>
      </p:sp>
      <p:sp>
        <p:nvSpPr>
          <p:cNvPr id="16" name="Ovale 15"/>
          <p:cNvSpPr/>
          <p:nvPr/>
        </p:nvSpPr>
        <p:spPr>
          <a:xfrm>
            <a:off x="5000628" y="3000372"/>
            <a:ext cx="3643338" cy="1428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endParaRPr lang="it-IT" b="1" dirty="0" smtClean="0">
              <a:solidFill>
                <a:schemeClr val="tx1"/>
              </a:solidFill>
            </a:endParaRPr>
          </a:p>
          <a:p>
            <a:pPr marL="457200" indent="-457200" algn="ctr"/>
            <a:r>
              <a:rPr lang="it-IT" b="1" dirty="0" smtClean="0">
                <a:solidFill>
                  <a:schemeClr val="tx1"/>
                </a:solidFill>
              </a:rPr>
              <a:t>Conseguimento 40% </a:t>
            </a:r>
          </a:p>
          <a:p>
            <a:pPr marL="457200" indent="-457200" algn="ctr"/>
            <a:r>
              <a:rPr lang="it-IT" b="1" dirty="0" smtClean="0">
                <a:solidFill>
                  <a:schemeClr val="tx1"/>
                </a:solidFill>
              </a:rPr>
              <a:t>ISTRUZIONE TERZIARIA</a:t>
            </a:r>
            <a:endParaRPr lang="it-IT" dirty="0" smtClean="0">
              <a:solidFill>
                <a:schemeClr val="tx1"/>
              </a:solidFill>
            </a:endParaRPr>
          </a:p>
          <a:p>
            <a:pPr marL="457200" indent="-457200" algn="ctr"/>
            <a:r>
              <a:rPr lang="it-IT" dirty="0">
                <a:solidFill>
                  <a:schemeClr val="tx1"/>
                </a:solidFill>
              </a:rPr>
              <a:t>p</a:t>
            </a:r>
            <a:r>
              <a:rPr lang="it-IT" dirty="0" smtClean="0">
                <a:solidFill>
                  <a:schemeClr val="tx1"/>
                </a:solidFill>
              </a:rPr>
              <a:t>er persone </a:t>
            </a:r>
          </a:p>
          <a:p>
            <a:pPr marL="457200" indent="-457200" algn="ctr"/>
            <a:r>
              <a:rPr lang="it-IT" dirty="0" smtClean="0">
                <a:solidFill>
                  <a:schemeClr val="tx1"/>
                </a:solidFill>
              </a:rPr>
              <a:t>tra i 30 e i 34 anni </a:t>
            </a:r>
            <a:endParaRPr lang="it-IT" b="1" dirty="0" smtClean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7" name="Ovale 16"/>
          <p:cNvSpPr/>
          <p:nvPr/>
        </p:nvSpPr>
        <p:spPr>
          <a:xfrm>
            <a:off x="1857356" y="4429132"/>
            <a:ext cx="5214974" cy="10715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endParaRPr lang="it-IT" b="1" dirty="0" smtClean="0">
              <a:solidFill>
                <a:schemeClr val="tx1"/>
              </a:solidFill>
            </a:endParaRPr>
          </a:p>
          <a:p>
            <a:pPr marL="457200" indent="-457200" algn="ctr"/>
            <a:r>
              <a:rPr lang="it-IT" b="1" dirty="0" smtClean="0">
                <a:solidFill>
                  <a:schemeClr val="tx1"/>
                </a:solidFill>
              </a:rPr>
              <a:t>OCCUPABILITÀ 82% </a:t>
            </a:r>
            <a:r>
              <a:rPr lang="it-IT" dirty="0" smtClean="0">
                <a:solidFill>
                  <a:schemeClr val="tx1"/>
                </a:solidFill>
              </a:rPr>
              <a:t>dei laureati </a:t>
            </a:r>
          </a:p>
          <a:p>
            <a:pPr marL="457200" indent="-457200" algn="ctr"/>
            <a:r>
              <a:rPr lang="it-IT" dirty="0" smtClean="0">
                <a:solidFill>
                  <a:schemeClr val="tx1"/>
                </a:solidFill>
              </a:rPr>
              <a:t>(20- 34 anni)</a:t>
            </a:r>
          </a:p>
          <a:p>
            <a:pPr marL="457200" indent="-457200" algn="ctr"/>
            <a:r>
              <a:rPr lang="it-IT" b="1" dirty="0" smtClean="0">
                <a:solidFill>
                  <a:schemeClr val="tx1"/>
                </a:solidFill>
              </a:rPr>
              <a:t> INSERIMENTO </a:t>
            </a:r>
            <a:r>
              <a:rPr lang="it-IT" dirty="0" smtClean="0">
                <a:solidFill>
                  <a:schemeClr val="tx1"/>
                </a:solidFill>
              </a:rPr>
              <a:t>entro </a:t>
            </a:r>
            <a:r>
              <a:rPr lang="it-IT" b="1" dirty="0" smtClean="0">
                <a:solidFill>
                  <a:schemeClr val="tx1"/>
                </a:solidFill>
              </a:rPr>
              <a:t>3 anni 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357158" y="4429132"/>
            <a:ext cx="8501122" cy="642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57158" y="3357562"/>
            <a:ext cx="8501122" cy="714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57158" y="2214554"/>
            <a:ext cx="8501122" cy="5000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428628"/>
          </a:xfrm>
        </p:spPr>
        <p:txBody>
          <a:bodyPr>
            <a:normAutofit fontScale="5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57158" y="1571612"/>
            <a:ext cx="8501122" cy="3857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3200" b="1" dirty="0" smtClean="0">
                <a:solidFill>
                  <a:srgbClr val="7030A0"/>
                </a:solidFill>
              </a:rPr>
              <a:t>PRIORITÀ PER GLI STATI MEMBRI</a:t>
            </a:r>
          </a:p>
          <a:p>
            <a:pPr algn="ctr"/>
            <a:endParaRPr lang="it-IT" sz="800" b="1" dirty="0" smtClean="0">
              <a:solidFill>
                <a:srgbClr val="7030A0"/>
              </a:solidFill>
            </a:endParaRPr>
          </a:p>
          <a:p>
            <a:pPr marL="273050" indent="-273050">
              <a:spcBef>
                <a:spcPts val="600"/>
              </a:spcBef>
            </a:pPr>
            <a:r>
              <a:rPr lang="it-IT" sz="2000" i="1" dirty="0" smtClean="0">
                <a:solidFill>
                  <a:schemeClr val="tx1"/>
                </a:solidFill>
              </a:rPr>
              <a:t>1.  Promuovere </a:t>
            </a:r>
            <a:r>
              <a:rPr lang="it-IT" sz="2000" b="1" i="1" dirty="0" smtClean="0">
                <a:solidFill>
                  <a:schemeClr val="tx1"/>
                </a:solidFill>
              </a:rPr>
              <a:t>L’ECCELLENZA nell’Istruzione e formazione professionale </a:t>
            </a:r>
          </a:p>
          <a:p>
            <a:pPr marL="273050" indent="-273050">
              <a:spcBef>
                <a:spcPts val="600"/>
              </a:spcBef>
            </a:pPr>
            <a:r>
              <a:rPr lang="it-IT" sz="2000" i="1" dirty="0" smtClean="0">
                <a:solidFill>
                  <a:schemeClr val="tx1"/>
                </a:solidFill>
              </a:rPr>
              <a:t>2.  Migliorare </a:t>
            </a:r>
            <a:r>
              <a:rPr lang="it-IT" sz="2000" i="1" dirty="0">
                <a:solidFill>
                  <a:schemeClr val="tx1"/>
                </a:solidFill>
              </a:rPr>
              <a:t>l</a:t>
            </a:r>
            <a:r>
              <a:rPr lang="it-IT" sz="2000" i="1" dirty="0" smtClean="0">
                <a:solidFill>
                  <a:schemeClr val="tx1"/>
                </a:solidFill>
              </a:rPr>
              <a:t>e </a:t>
            </a:r>
            <a:r>
              <a:rPr lang="it-IT" sz="2000" b="1" i="1" dirty="0" smtClean="0">
                <a:solidFill>
                  <a:schemeClr val="tx1"/>
                </a:solidFill>
              </a:rPr>
              <a:t>PERFORMANCE di studenti a rischio di abbandono </a:t>
            </a:r>
          </a:p>
          <a:p>
            <a:pPr marL="273050" indent="-273050"/>
            <a:r>
              <a:rPr lang="it-IT" sz="2000" i="1" dirty="0" smtClean="0">
                <a:solidFill>
                  <a:schemeClr val="tx1"/>
                </a:solidFill>
              </a:rPr>
              <a:t>      scolastico e con basse qualifiche di base </a:t>
            </a:r>
          </a:p>
          <a:p>
            <a:pPr marL="273050" indent="-273050">
              <a:spcBef>
                <a:spcPts val="600"/>
              </a:spcBef>
            </a:pPr>
            <a:r>
              <a:rPr lang="it-IT" sz="2000" i="1" dirty="0" smtClean="0">
                <a:solidFill>
                  <a:schemeClr val="tx1"/>
                </a:solidFill>
              </a:rPr>
              <a:t>3.  Rafforzare le </a:t>
            </a:r>
            <a:r>
              <a:rPr lang="it-IT" sz="2000" b="1" i="1" dirty="0" smtClean="0">
                <a:solidFill>
                  <a:schemeClr val="tx1"/>
                </a:solidFill>
              </a:rPr>
              <a:t>COMPETENZE TRASVERSALI per l’</a:t>
            </a:r>
            <a:r>
              <a:rPr lang="it-IT" sz="2000" b="1" i="1" dirty="0" err="1" smtClean="0">
                <a:solidFill>
                  <a:schemeClr val="tx1"/>
                </a:solidFill>
              </a:rPr>
              <a:t>occupabilità</a:t>
            </a:r>
            <a:endParaRPr lang="it-IT" sz="2000" b="1" i="1" dirty="0" smtClean="0">
              <a:solidFill>
                <a:schemeClr val="tx1"/>
              </a:solidFill>
            </a:endParaRPr>
          </a:p>
          <a:p>
            <a:pPr marL="273050" indent="-273050"/>
            <a:r>
              <a:rPr lang="it-IT" sz="2000" i="1" dirty="0" smtClean="0">
                <a:solidFill>
                  <a:schemeClr val="tx1"/>
                </a:solidFill>
              </a:rPr>
              <a:t>      (spirito di iniziativa, competenze digitali e linguistiche) </a:t>
            </a:r>
          </a:p>
          <a:p>
            <a:pPr marL="273050" indent="-273050">
              <a:spcBef>
                <a:spcPts val="600"/>
              </a:spcBef>
            </a:pPr>
            <a:r>
              <a:rPr lang="it-IT" sz="2000" i="1" dirty="0" smtClean="0">
                <a:solidFill>
                  <a:schemeClr val="tx1"/>
                </a:solidFill>
              </a:rPr>
              <a:t>4.  Ridurre il </a:t>
            </a:r>
            <a:r>
              <a:rPr lang="it-IT" sz="2000" b="1" i="1" dirty="0" smtClean="0">
                <a:solidFill>
                  <a:schemeClr val="tx1"/>
                </a:solidFill>
              </a:rPr>
              <a:t>numero di adulti </a:t>
            </a:r>
            <a:r>
              <a:rPr lang="it-IT" sz="2000" i="1" dirty="0" smtClean="0">
                <a:solidFill>
                  <a:schemeClr val="tx1"/>
                </a:solidFill>
              </a:rPr>
              <a:t>con </a:t>
            </a:r>
            <a:r>
              <a:rPr lang="it-IT" sz="2000" b="1" i="1" dirty="0" smtClean="0">
                <a:solidFill>
                  <a:schemeClr val="tx1"/>
                </a:solidFill>
              </a:rPr>
              <a:t>basse QUALFICHE</a:t>
            </a:r>
          </a:p>
          <a:p>
            <a:pPr marL="273050" indent="-273050">
              <a:spcBef>
                <a:spcPts val="600"/>
              </a:spcBef>
            </a:pPr>
            <a:r>
              <a:rPr lang="it-IT" sz="2000" i="1" dirty="0" smtClean="0">
                <a:solidFill>
                  <a:schemeClr val="tx1"/>
                </a:solidFill>
              </a:rPr>
              <a:t>5.  Sfruttare appieno le </a:t>
            </a:r>
            <a:r>
              <a:rPr lang="it-IT" sz="2000" b="1" i="1" dirty="0" smtClean="0">
                <a:solidFill>
                  <a:schemeClr val="tx1"/>
                </a:solidFill>
              </a:rPr>
              <a:t>ICT</a:t>
            </a:r>
            <a:r>
              <a:rPr lang="it-IT" sz="2000" i="1" dirty="0" smtClean="0">
                <a:solidFill>
                  <a:schemeClr val="tx1"/>
                </a:solidFill>
              </a:rPr>
              <a:t>, ampliare l'accesso e uso di  risorse educative </a:t>
            </a:r>
          </a:p>
          <a:p>
            <a:pPr marL="273050" indent="-273050"/>
            <a:r>
              <a:rPr lang="it-IT" sz="2000" i="1" dirty="0" smtClean="0">
                <a:solidFill>
                  <a:schemeClr val="tx1"/>
                </a:solidFill>
              </a:rPr>
              <a:t>      aperte in tutto il percorso dell’istruzione. </a:t>
            </a:r>
          </a:p>
          <a:p>
            <a:pPr marL="273050" indent="-273050">
              <a:spcBef>
                <a:spcPts val="600"/>
              </a:spcBef>
            </a:pPr>
            <a:r>
              <a:rPr lang="it-IT" sz="2000" i="1" dirty="0" smtClean="0">
                <a:solidFill>
                  <a:schemeClr val="tx1"/>
                </a:solidFill>
              </a:rPr>
              <a:t>6.  Rafforzare il </a:t>
            </a:r>
            <a:r>
              <a:rPr lang="it-IT" sz="2000" b="1" i="1" dirty="0" smtClean="0">
                <a:solidFill>
                  <a:schemeClr val="tx1"/>
                </a:solidFill>
              </a:rPr>
              <a:t>PROFILO PROFESSIONALE </a:t>
            </a:r>
            <a:r>
              <a:rPr lang="it-IT" sz="2000" i="1" dirty="0" smtClean="0">
                <a:solidFill>
                  <a:schemeClr val="tx1"/>
                </a:solidFill>
              </a:rPr>
              <a:t>di tutti i ruoli di insegnamento</a:t>
            </a:r>
            <a:r>
              <a:rPr lang="it-IT" sz="2000" dirty="0" smtClean="0">
                <a:solidFill>
                  <a:schemeClr val="tx1"/>
                </a:solidFill>
              </a:rPr>
              <a:t>.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5" name="Titolo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358246" cy="7858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it-IT" sz="6600" b="1" dirty="0" smtClean="0"/>
              <a:t/>
            </a:r>
            <a:br>
              <a:rPr lang="it-IT" sz="6600" b="1" dirty="0" smtClean="0"/>
            </a:br>
            <a:r>
              <a:rPr lang="it-IT" sz="2400" b="1" i="1" dirty="0" smtClean="0"/>
              <a:t>Sostegno alla riforma delle politiche</a:t>
            </a:r>
            <a:r>
              <a:rPr lang="it-IT" sz="3600" b="1" dirty="0" smtClean="0">
                <a:solidFill>
                  <a:schemeClr val="tx1"/>
                </a:solidFill>
              </a:rPr>
              <a:t/>
            </a:r>
            <a:br>
              <a:rPr lang="it-IT" sz="3600" b="1" dirty="0" smtClean="0">
                <a:solidFill>
                  <a:schemeClr val="tx1"/>
                </a:solidFill>
              </a:rPr>
            </a:br>
            <a:endParaRPr lang="it-IT" sz="6600" b="1" dirty="0"/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3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3: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Sostegno alla riforma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delle politiche</a:t>
            </a:r>
          </a:p>
        </p:txBody>
      </p:sp>
      <p:sp>
        <p:nvSpPr>
          <p:cNvPr id="8" name="Rettangolo 7"/>
          <p:cNvSpPr/>
          <p:nvPr/>
        </p:nvSpPr>
        <p:spPr>
          <a:xfrm>
            <a:off x="714348" y="3429000"/>
            <a:ext cx="7500990" cy="16430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dirty="0" smtClean="0">
                <a:solidFill>
                  <a:schemeClr val="tx1"/>
                </a:solidFill>
              </a:rPr>
              <a:t>• Metodo aperto di  coordinamento e semestre europeo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chemeClr val="tx1"/>
                </a:solidFill>
              </a:rPr>
              <a:t>• Strumenti UE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chemeClr val="tx1"/>
                </a:solidFill>
              </a:rPr>
              <a:t>• Dialogo politico</a:t>
            </a:r>
            <a:endParaRPr lang="it-IT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 Reti europee</a:t>
            </a:r>
          </a:p>
        </p:txBody>
      </p:sp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358246" cy="7858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it-IT" sz="6600" b="1" dirty="0" smtClean="0"/>
              <a:t/>
            </a:r>
            <a:br>
              <a:rPr lang="it-IT" sz="6600" b="1" dirty="0" smtClean="0"/>
            </a:br>
            <a:r>
              <a:rPr lang="it-IT" sz="2400" b="1" i="1" dirty="0" smtClean="0"/>
              <a:t>Sostegno alla riforma delle politiche</a:t>
            </a:r>
            <a:r>
              <a:rPr lang="it-IT" sz="3600" b="1" dirty="0" smtClean="0">
                <a:solidFill>
                  <a:schemeClr val="tx1"/>
                </a:solidFill>
              </a:rPr>
              <a:t/>
            </a:r>
            <a:br>
              <a:rPr lang="it-IT" sz="3600" b="1" dirty="0" smtClean="0">
                <a:solidFill>
                  <a:schemeClr val="tx1"/>
                </a:solidFill>
              </a:rPr>
            </a:br>
            <a:endParaRPr lang="it-IT" sz="6600" b="1" dirty="0"/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3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3: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Sostegno alla riforma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delle politiche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3: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Sostegno alla riforma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delle politiche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143240" y="3357562"/>
            <a:ext cx="1785950" cy="500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Strumenti EU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143504" y="3357562"/>
            <a:ext cx="1643074" cy="500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Dialogo politico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858016" y="3357562"/>
            <a:ext cx="1857388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Reti europee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85720" y="4214818"/>
            <a:ext cx="571504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Attuazione dell’agenda politica dell’Unione in materia di istruzione e </a:t>
            </a:r>
            <a:r>
              <a:rPr lang="it-IT" dirty="0" err="1" smtClean="0">
                <a:solidFill>
                  <a:schemeClr val="tx1"/>
                </a:solidFill>
              </a:rPr>
              <a:t>fiormazione</a:t>
            </a:r>
            <a:r>
              <a:rPr lang="it-IT" dirty="0" smtClean="0">
                <a:solidFill>
                  <a:schemeClr val="tx1"/>
                </a:solidFill>
              </a:rPr>
              <a:t> nel contesto del OMC, nonché ai processi di Bologna e di Copenaghen</a:t>
            </a:r>
            <a:endParaRPr lang="it-IT" i="1" dirty="0" smtClean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85720" y="3286124"/>
            <a:ext cx="2714644" cy="10001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METODO APERTO </a:t>
            </a:r>
            <a:r>
              <a:rPr lang="it-IT" b="1" dirty="0" err="1" smtClean="0">
                <a:solidFill>
                  <a:schemeClr val="tx1"/>
                </a:solidFill>
              </a:rPr>
              <a:t>DI</a:t>
            </a:r>
            <a:r>
              <a:rPr lang="it-IT" b="1" dirty="0" smtClean="0">
                <a:solidFill>
                  <a:schemeClr val="tx1"/>
                </a:solidFill>
              </a:rPr>
              <a:t>  COORDINAMENTO E SEMESTRE EUROPEO </a:t>
            </a:r>
          </a:p>
        </p:txBody>
      </p:sp>
      <p:sp>
        <p:nvSpPr>
          <p:cNvPr id="17" name="Titolo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358246" cy="7858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it-IT" sz="6600" b="1" dirty="0" smtClean="0"/>
              <a:t/>
            </a:r>
            <a:br>
              <a:rPr lang="it-IT" sz="6600" b="1" dirty="0" smtClean="0"/>
            </a:br>
            <a:r>
              <a:rPr lang="it-IT" sz="2400" b="1" i="1" dirty="0" smtClean="0"/>
              <a:t>Sostegno alla riforma delle politiche</a:t>
            </a:r>
            <a:r>
              <a:rPr lang="it-IT" sz="3600" b="1" dirty="0" smtClean="0">
                <a:solidFill>
                  <a:schemeClr val="tx1"/>
                </a:solidFill>
              </a:rPr>
              <a:t/>
            </a:r>
            <a:br>
              <a:rPr lang="it-IT" sz="3600" b="1" dirty="0" smtClean="0">
                <a:solidFill>
                  <a:schemeClr val="tx1"/>
                </a:solidFill>
              </a:rPr>
            </a:br>
            <a:endParaRPr lang="it-IT" sz="6600" b="1" dirty="0"/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285720" y="214290"/>
            <a:ext cx="3786214" cy="1000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3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3: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Sostegno alla riforma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delle politiche</a:t>
            </a:r>
          </a:p>
          <a:p>
            <a:pPr algn="ctr"/>
            <a:endParaRPr lang="it-IT" sz="2800" b="1" dirty="0" smtClean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42910" y="4286257"/>
            <a:ext cx="621510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Attuazione, nei paesi del programma, degli strumenti dell’Unione  di trasparenza e di riconoscimento 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(EQF, ECTS, ECVET, EQAVET, EUROPASS, EQUAR, ENAQ)</a:t>
            </a:r>
            <a:endParaRPr lang="it-IT" i="1" dirty="0"/>
          </a:p>
        </p:txBody>
      </p:sp>
      <p:sp>
        <p:nvSpPr>
          <p:cNvPr id="17" name="Titolo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358246" cy="7858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it-IT" sz="6600" b="1" dirty="0" smtClean="0"/>
              <a:t/>
            </a:r>
            <a:br>
              <a:rPr lang="it-IT" sz="6600" b="1" dirty="0" smtClean="0"/>
            </a:br>
            <a:r>
              <a:rPr lang="it-IT" sz="2400" b="1" i="1" dirty="0" smtClean="0"/>
              <a:t>Sostegno alla riforma delle politiche</a:t>
            </a:r>
            <a:r>
              <a:rPr lang="it-IT" sz="3600" b="1" dirty="0" smtClean="0">
                <a:solidFill>
                  <a:schemeClr val="tx1"/>
                </a:solidFill>
              </a:rPr>
              <a:t/>
            </a:r>
            <a:br>
              <a:rPr lang="it-IT" sz="3600" b="1" dirty="0" smtClean="0">
                <a:solidFill>
                  <a:schemeClr val="tx1"/>
                </a:solidFill>
              </a:rPr>
            </a:br>
            <a:endParaRPr lang="it-IT" sz="6600" b="1" dirty="0"/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3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143240" y="3286124"/>
            <a:ext cx="1785950" cy="12144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STRUMENTI EU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357158" y="3286124"/>
            <a:ext cx="2714644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</a:t>
            </a:r>
            <a:r>
              <a:rPr lang="it-IT" dirty="0" smtClean="0">
                <a:solidFill>
                  <a:schemeClr val="tx1"/>
                </a:solidFill>
              </a:rPr>
              <a:t>etodo aperto di  coordinamento e semestre europeo 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5143504" y="3357562"/>
            <a:ext cx="1643074" cy="500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Dialogo politico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6858016" y="3357562"/>
            <a:ext cx="1857388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Reti europee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3: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Sostegno alla riforma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delle politiche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642910" y="4286257"/>
            <a:ext cx="621510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Con le parti interessate europee nel settore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 dell’istruzione e della formazione</a:t>
            </a:r>
            <a:endParaRPr lang="it-IT" i="1" dirty="0"/>
          </a:p>
        </p:txBody>
      </p:sp>
      <p:sp>
        <p:nvSpPr>
          <p:cNvPr id="17" name="Titolo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358246" cy="7858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it-IT" sz="6600" b="1" dirty="0" smtClean="0"/>
              <a:t/>
            </a:r>
            <a:br>
              <a:rPr lang="it-IT" sz="6600" b="1" dirty="0" smtClean="0"/>
            </a:br>
            <a:r>
              <a:rPr lang="it-IT" sz="2400" b="1" i="1" dirty="0" smtClean="0"/>
              <a:t>Sostegno alla riforma delle politiche</a:t>
            </a:r>
            <a:r>
              <a:rPr lang="it-IT" sz="3600" b="1" dirty="0" smtClean="0">
                <a:solidFill>
                  <a:schemeClr val="tx1"/>
                </a:solidFill>
              </a:rPr>
              <a:t/>
            </a:r>
            <a:br>
              <a:rPr lang="it-IT" sz="3600" b="1" dirty="0" smtClean="0">
                <a:solidFill>
                  <a:schemeClr val="tx1"/>
                </a:solidFill>
              </a:rPr>
            </a:br>
            <a:endParaRPr lang="it-IT" sz="6600" b="1" dirty="0"/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3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143240" y="3286124"/>
            <a:ext cx="1785950" cy="5715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Strumenti EU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357158" y="3286124"/>
            <a:ext cx="2714644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</a:t>
            </a:r>
            <a:r>
              <a:rPr lang="it-IT" dirty="0" smtClean="0">
                <a:solidFill>
                  <a:schemeClr val="tx1"/>
                </a:solidFill>
              </a:rPr>
              <a:t>etodo aperto di  coordinamento e semestre europeo 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5072066" y="3286124"/>
            <a:ext cx="1714512" cy="12144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DIALOGO POLITICO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6858016" y="3357562"/>
            <a:ext cx="1857388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Reti europee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3: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Sostegno alla riforma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delle politiche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928794" y="4357694"/>
            <a:ext cx="621510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NARIC, </a:t>
            </a:r>
            <a:r>
              <a:rPr lang="it-IT" dirty="0" err="1" smtClean="0">
                <a:solidFill>
                  <a:schemeClr val="tx1"/>
                </a:solidFill>
              </a:rPr>
              <a:t>Eurydice</a:t>
            </a:r>
            <a:r>
              <a:rPr lang="it-IT" dirty="0" smtClean="0">
                <a:solidFill>
                  <a:schemeClr val="tx1"/>
                </a:solidFill>
              </a:rPr>
              <a:t> e </a:t>
            </a:r>
            <a:r>
              <a:rPr lang="it-IT" dirty="0" err="1" smtClean="0">
                <a:solidFill>
                  <a:schemeClr val="tx1"/>
                </a:solidFill>
              </a:rPr>
              <a:t>Euroguidance</a:t>
            </a:r>
            <a:r>
              <a:rPr lang="it-IT" dirty="0" smtClean="0">
                <a:solidFill>
                  <a:schemeClr val="tx1"/>
                </a:solidFill>
              </a:rPr>
              <a:t>, Centri Nazionali </a:t>
            </a:r>
            <a:r>
              <a:rPr lang="it-IT" dirty="0" err="1" smtClean="0">
                <a:solidFill>
                  <a:schemeClr val="tx1"/>
                </a:solidFill>
              </a:rPr>
              <a:t>Europass</a:t>
            </a:r>
            <a:endParaRPr lang="it-IT" i="1" dirty="0"/>
          </a:p>
        </p:txBody>
      </p:sp>
      <p:sp>
        <p:nvSpPr>
          <p:cNvPr id="17" name="Titolo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358246" cy="7858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it-IT" sz="6600" b="1" dirty="0" smtClean="0"/>
              <a:t/>
            </a:r>
            <a:br>
              <a:rPr lang="it-IT" sz="6600" b="1" dirty="0" smtClean="0"/>
            </a:br>
            <a:r>
              <a:rPr lang="it-IT" sz="2400" b="1" i="1" dirty="0" smtClean="0"/>
              <a:t>Sostegno alla riforma delle politiche</a:t>
            </a:r>
            <a:r>
              <a:rPr lang="it-IT" sz="3600" b="1" dirty="0" smtClean="0">
                <a:solidFill>
                  <a:schemeClr val="tx1"/>
                </a:solidFill>
              </a:rPr>
              <a:t/>
            </a:r>
            <a:br>
              <a:rPr lang="it-IT" sz="3600" b="1" dirty="0" smtClean="0">
                <a:solidFill>
                  <a:schemeClr val="tx1"/>
                </a:solidFill>
              </a:rPr>
            </a:br>
            <a:endParaRPr lang="it-IT" sz="6600" b="1" dirty="0"/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3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143240" y="3286124"/>
            <a:ext cx="1785950" cy="5715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Strumenti EU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357158" y="3286124"/>
            <a:ext cx="2714644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</a:t>
            </a:r>
            <a:r>
              <a:rPr lang="it-IT" dirty="0" smtClean="0">
                <a:solidFill>
                  <a:schemeClr val="tx1"/>
                </a:solidFill>
              </a:rPr>
              <a:t>etodo aperto di  coordinamento e semestre europeo 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5072066" y="3286124"/>
            <a:ext cx="1714512" cy="500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Dialogo Politico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6858016" y="3357562"/>
            <a:ext cx="1857388" cy="12144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RETI EUROPEE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3: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Sostegno alla riforma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delle politiche</a:t>
            </a:r>
          </a:p>
          <a:p>
            <a:pPr algn="ctr"/>
            <a:endParaRPr lang="it-IT" sz="2800" b="1" dirty="0" smtClean="0">
              <a:solidFill>
                <a:schemeClr val="tx1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Cooperazione per l’innovazione </a:t>
            </a:r>
            <a:b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le buone pratiche</a:t>
            </a:r>
            <a: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28596" y="3286124"/>
            <a:ext cx="821537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155825"/>
            <a:r>
              <a:rPr lang="it-IT" dirty="0" smtClean="0">
                <a:solidFill>
                  <a:schemeClr val="tx1"/>
                </a:solidFill>
              </a:rPr>
              <a:t>• modernizzazione per l'istruzione superiore</a:t>
            </a:r>
          </a:p>
          <a:p>
            <a:pPr marL="2155825"/>
            <a:r>
              <a:rPr lang="it-IT" dirty="0" smtClean="0">
                <a:solidFill>
                  <a:schemeClr val="tx1"/>
                </a:solidFill>
              </a:rPr>
              <a:t>• il processo di Bologna </a:t>
            </a:r>
          </a:p>
          <a:p>
            <a:pPr marL="2155825"/>
            <a:r>
              <a:rPr lang="it-IT" dirty="0" smtClean="0">
                <a:solidFill>
                  <a:schemeClr val="tx1"/>
                </a:solidFill>
              </a:rPr>
              <a:t>• il processo di Copenhagen</a:t>
            </a:r>
          </a:p>
          <a:p>
            <a:pPr marL="2155825"/>
            <a:r>
              <a:rPr lang="it-IT" dirty="0" smtClean="0">
                <a:solidFill>
                  <a:schemeClr val="tx1"/>
                </a:solidFill>
              </a:rPr>
              <a:t>• il programma per le scuole del XXI secolo</a:t>
            </a:r>
          </a:p>
          <a:p>
            <a:pPr marL="2155825"/>
            <a:r>
              <a:rPr lang="it-IT" dirty="0" smtClean="0">
                <a:solidFill>
                  <a:schemeClr val="tx1"/>
                </a:solidFill>
              </a:rPr>
              <a:t>• l'agenda europea per l'apprendimento degli adulti </a:t>
            </a:r>
          </a:p>
          <a:p>
            <a:pPr marL="2155825"/>
            <a:r>
              <a:rPr lang="it-IT" dirty="0" smtClean="0">
                <a:solidFill>
                  <a:schemeClr val="tx1"/>
                </a:solidFill>
              </a:rPr>
              <a:t>• il dialogo strutturato con i giovani</a:t>
            </a:r>
          </a:p>
          <a:p>
            <a:pPr marL="2155825"/>
            <a:r>
              <a:rPr lang="it-IT" dirty="0" smtClean="0">
                <a:solidFill>
                  <a:schemeClr val="tx1"/>
                </a:solidFill>
              </a:rPr>
              <a:t>• l'attuazione di otto competenze chiave per l'apprendimento </a:t>
            </a:r>
          </a:p>
          <a:p>
            <a:pPr marL="2155825"/>
            <a:r>
              <a:rPr lang="it-IT" dirty="0" smtClean="0">
                <a:solidFill>
                  <a:schemeClr val="tx1"/>
                </a:solidFill>
              </a:rPr>
              <a:t>permanente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14282" y="3143248"/>
            <a:ext cx="2286016" cy="1357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AGENDE POLITICHE SPECIFICHE  </a:t>
            </a:r>
          </a:p>
          <a:p>
            <a:pPr algn="ctr"/>
            <a:endParaRPr lang="it-IT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535</Words>
  <Application>Microsoft Office PowerPoint</Application>
  <PresentationFormat>Presentazione su schermo (4:3)</PresentationFormat>
  <Paragraphs>166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  Sostegno alla riforma  delle politiche </vt:lpstr>
      <vt:lpstr> Sostegno alla riforma delle politiche </vt:lpstr>
      <vt:lpstr> Sostegno alla riforma delle politiche </vt:lpstr>
      <vt:lpstr> Sostegno alla riforma delle politiche </vt:lpstr>
      <vt:lpstr> Sostegno alla riforma delle politiche </vt:lpstr>
      <vt:lpstr> Sostegno alla riforma delle politiche </vt:lpstr>
      <vt:lpstr> Sostegno alla riforma delle politiche </vt:lpstr>
      <vt:lpstr> Sostegno alla riforma delle politiche </vt:lpstr>
      <vt:lpstr>Diapositiva 9</vt:lpstr>
      <vt:lpstr>Diapositiva 10</vt:lpstr>
      <vt:lpstr>Diapositiva 11</vt:lpstr>
      <vt:lpstr>Diapositiva 12</vt:lpstr>
      <vt:lpstr>Diapositiva 13</vt:lpstr>
      <vt:lpstr> Sostegno alla riforma delle politiche </vt:lpstr>
      <vt:lpstr> Sostegno alla riforma delle politiche </vt:lpstr>
      <vt:lpstr>PROCEDURA PER PRESENTARE DOMANDA ERASMUS +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PROCEDURA PER PRESENTARE DOMANDA ERASMUS +</dc:title>
  <dc:creator>Segreteria</dc:creator>
  <cp:lastModifiedBy>Segreteria</cp:lastModifiedBy>
  <cp:revision>61</cp:revision>
  <dcterms:created xsi:type="dcterms:W3CDTF">2014-02-11T09:54:55Z</dcterms:created>
  <dcterms:modified xsi:type="dcterms:W3CDTF">2014-02-13T13:57:53Z</dcterms:modified>
</cp:coreProperties>
</file>