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6" r:id="rId5"/>
    <p:sldId id="280" r:id="rId6"/>
    <p:sldId id="281" r:id="rId7"/>
    <p:sldId id="282" r:id="rId8"/>
    <p:sldId id="283" r:id="rId9"/>
    <p:sldId id="285" r:id="rId10"/>
    <p:sldId id="284" r:id="rId11"/>
    <p:sldId id="287" r:id="rId12"/>
    <p:sldId id="286" r:id="rId13"/>
    <p:sldId id="288" r:id="rId14"/>
    <p:sldId id="290" r:id="rId15"/>
    <p:sldId id="291" r:id="rId16"/>
    <p:sldId id="275" r:id="rId17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BE35-D8AF-439E-8367-4912E19FC13F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2A71-D0D4-4ED1-89AF-F52D0C062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ogrammallp.it/box_contenuto.php?id_cnt=3397&amp;id_from=1&amp;style=llp&amp;pag=1" TargetMode="External"/><Relationship Id="rId5" Type="http://schemas.openxmlformats.org/officeDocument/2006/relationships/hyperlink" Target="http://www.erasmusplus.it/" TargetMode="External"/><Relationship Id="rId4" Type="http://schemas.openxmlformats.org/officeDocument/2006/relationships/hyperlink" Target="http://ec.europa.eu/programmes/erasmus-plus/index_i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143932" cy="242889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4800" b="1" i="1" dirty="0" smtClean="0"/>
              <a:t>Cooperazione per l’innovazione </a:t>
            </a:r>
            <a:br>
              <a:rPr lang="it-IT" sz="4800" b="1" i="1" dirty="0" smtClean="0"/>
            </a:br>
            <a:r>
              <a:rPr lang="it-IT" sz="4800" b="1" i="1" dirty="0" smtClean="0"/>
              <a:t>e le buone pratiche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466848"/>
          </a:xfrm>
        </p:spPr>
        <p:txBody>
          <a:bodyPr>
            <a:normAutofit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5821" r="11914" b="67578"/>
          <a:stretch>
            <a:fillRect/>
          </a:stretch>
        </p:blipFill>
        <p:spPr bwMode="auto">
          <a:xfrm>
            <a:off x="357158" y="5357826"/>
            <a:ext cx="82867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214290"/>
            <a:ext cx="1946497" cy="19288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56397" t="53711" r="14306" b="37081"/>
          <a:stretch>
            <a:fillRect/>
          </a:stretch>
        </p:blipFill>
        <p:spPr bwMode="auto">
          <a:xfrm>
            <a:off x="0" y="0"/>
            <a:ext cx="5286412" cy="12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928794" y="1571612"/>
            <a:ext cx="4919698" cy="1204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CONTENUTO </a:t>
            </a:r>
          </a:p>
          <a:p>
            <a:endParaRPr lang="it-IT" sz="800" b="1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Sviluppo e trasferimento di pratiche innovative, cooperazione con attori diversi e </a:t>
            </a:r>
            <a:r>
              <a:rPr lang="it-IT" dirty="0" err="1" smtClean="0">
                <a:solidFill>
                  <a:schemeClr val="tx1"/>
                </a:solidFill>
              </a:rPr>
              <a:t>networking</a:t>
            </a:r>
            <a:r>
              <a:rPr lang="it-IT" dirty="0" smtClean="0">
                <a:solidFill>
                  <a:schemeClr val="tx1"/>
                </a:solidFill>
              </a:rPr>
              <a:t>, validazione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delle competenze, mobilità, promozione dell’imprenditorialità, dell’inclusione e della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partecipazione dei giovani</a:t>
            </a:r>
          </a:p>
          <a:p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214282" y="3143248"/>
            <a:ext cx="221457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CONTENUTO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DESTINATARI </a:t>
            </a:r>
          </a:p>
          <a:p>
            <a:endParaRPr lang="it-IT" sz="800" b="1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Provider di IFPI e formazione continua - associazioni e organismi   di rappresentanza nel campo della formazione e del lavoro - imprese -parti sociali - camere di commercio - Istituzioni/ Enti locali - centri di ricerca - Istituti di istruzione II - centri di orientamento - no-profit – </a:t>
            </a:r>
            <a:r>
              <a:rPr lang="it-IT" dirty="0" err="1" smtClean="0">
                <a:solidFill>
                  <a:schemeClr val="tx1"/>
                </a:solidFill>
              </a:rPr>
              <a:t>ass.di</a:t>
            </a:r>
            <a:r>
              <a:rPr lang="it-IT" dirty="0" smtClean="0">
                <a:solidFill>
                  <a:schemeClr val="tx1"/>
                </a:solidFill>
              </a:rPr>
              <a:t> volontariato - </a:t>
            </a:r>
            <a:r>
              <a:rPr lang="it-IT" dirty="0" err="1" smtClean="0">
                <a:solidFill>
                  <a:schemeClr val="tx1"/>
                </a:solidFill>
              </a:rPr>
              <a:t>Ong</a:t>
            </a: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4282" y="3143248"/>
            <a:ext cx="221457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DESTINATARI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143240" y="3357563"/>
            <a:ext cx="421484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95250"/>
            <a:r>
              <a:rPr lang="it-IT" b="1" dirty="0" smtClean="0">
                <a:solidFill>
                  <a:schemeClr val="tx1"/>
                </a:solidFill>
              </a:rPr>
              <a:t>DURATA</a:t>
            </a:r>
            <a:r>
              <a:rPr lang="it-IT" dirty="0" smtClean="0">
                <a:solidFill>
                  <a:schemeClr val="tx1"/>
                </a:solidFill>
              </a:rPr>
              <a:t>       </a:t>
            </a:r>
          </a:p>
          <a:p>
            <a:pPr marL="95250"/>
            <a:r>
              <a:rPr lang="it-IT" dirty="0" smtClean="0"/>
              <a:t>da </a:t>
            </a:r>
            <a:r>
              <a:rPr lang="it-IT" dirty="0" smtClean="0">
                <a:solidFill>
                  <a:schemeClr val="tx1"/>
                </a:solidFill>
              </a:rPr>
              <a:t>24 mesi  a 36 mesi</a:t>
            </a:r>
          </a:p>
          <a:p>
            <a:pPr indent="2155825"/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8596" y="4286257"/>
            <a:ext cx="7072362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2155825"/>
            <a:endParaRPr lang="it-IT" sz="800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CONTRIBUTO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Massimo 150.000 €/anno (</a:t>
            </a:r>
            <a:r>
              <a:rPr lang="it-IT" dirty="0" err="1" smtClean="0">
                <a:solidFill>
                  <a:schemeClr val="tx1"/>
                </a:solidFill>
              </a:rPr>
              <a:t>Min</a:t>
            </a:r>
            <a:r>
              <a:rPr lang="it-IT" dirty="0" smtClean="0">
                <a:solidFill>
                  <a:schemeClr val="tx1"/>
                </a:solidFill>
              </a:rPr>
              <a:t> 300.000 € Max 450.000 €)</a:t>
            </a:r>
          </a:p>
          <a:p>
            <a:endParaRPr lang="it-IT" sz="800" dirty="0" smtClean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4282" y="3143248"/>
            <a:ext cx="3000396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DURATA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CONTRIBUTO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4071942"/>
            <a:ext cx="8215370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sz="2000" b="1" dirty="0" smtClean="0">
                <a:solidFill>
                  <a:schemeClr val="tx1"/>
                </a:solidFill>
              </a:rPr>
              <a:t>Minimo 3 paesi 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Gli organismi dei Paesi Terzi possono partecipare al progetto solo come partner e solo se apportano valore aggiunto al progetto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14282" y="3429000"/>
            <a:ext cx="2857520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PARTNER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4"/>
          <p:cNvPicPr>
            <a:picLocks noChangeAspect="1" noChangeArrowheads="1"/>
          </p:cNvPicPr>
          <p:nvPr/>
        </p:nvPicPr>
        <p:blipFill>
          <a:blip r:embed="rId3"/>
          <a:srcRect l="25826" t="29071" r="25420" b="40321"/>
          <a:stretch>
            <a:fillRect/>
          </a:stretch>
        </p:blipFill>
        <p:spPr bwMode="auto">
          <a:xfrm>
            <a:off x="785786" y="1643050"/>
            <a:ext cx="7707310" cy="405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8"/>
          <p:cNvPicPr>
            <a:picLocks noChangeAspect="1" noChangeArrowheads="1"/>
          </p:cNvPicPr>
          <p:nvPr/>
        </p:nvPicPr>
        <p:blipFill>
          <a:blip r:embed="rId3"/>
          <a:srcRect l="23483" t="27477" r="23123" b="29158"/>
          <a:stretch>
            <a:fillRect/>
          </a:stretch>
        </p:blipFill>
        <p:spPr bwMode="auto">
          <a:xfrm>
            <a:off x="468313" y="1628776"/>
            <a:ext cx="7961339" cy="43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135729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PROCEDURA PER PRESENTARE DOMANDA ERASMUS +</a:t>
            </a: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857364"/>
            <a:ext cx="8358246" cy="342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Link di riferimento</a:t>
            </a:r>
          </a:p>
          <a:p>
            <a:endParaRPr lang="it-IT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0034" y="2357431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http://ec.europa.eu/programmes/erasmus-plus/index_it.htm#hp_guide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71472" y="2928934"/>
            <a:ext cx="286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http://www.erasmusplus.it/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71472" y="342900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6"/>
              </a:rPr>
              <a:t>http://www.programmallp.it/box_contenuto.php?id_cnt=3397&amp;id_from=1&amp;style=llp&amp;pag=1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42862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>
                <a:solidFill>
                  <a:schemeClr val="tx1"/>
                </a:solidFill>
              </a:rPr>
              <a:t>2014 - 2020</a:t>
            </a:r>
            <a:endParaRPr lang="it-IT" sz="4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643050"/>
            <a:ext cx="8501122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OBIETTIVI DEL PROGRAMMA 2020</a:t>
            </a: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RETHINKING EDUCATION</a:t>
            </a:r>
          </a:p>
          <a:p>
            <a:pPr algn="ctr"/>
            <a:r>
              <a:rPr lang="it-IT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Ripensare l’istruzione, investire nelle abilità per migliori risultati socio-economici</a:t>
            </a:r>
          </a:p>
          <a:p>
            <a:pPr algn="ctr"/>
            <a:endParaRPr lang="it-IT" sz="900" i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it-IT" sz="2000" dirty="0" smtClean="0">
              <a:solidFill>
                <a:schemeClr val="tx1"/>
              </a:solidFill>
            </a:endParaRPr>
          </a:p>
          <a:p>
            <a:pPr marL="457200" indent="-457200"/>
            <a:endParaRPr lang="it-IT" sz="2000" b="1" dirty="0" smtClean="0">
              <a:solidFill>
                <a:schemeClr val="tx1"/>
              </a:solidFill>
            </a:endParaRPr>
          </a:p>
          <a:p>
            <a:pPr marL="457200" indent="-457200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358246" cy="78581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it-IT" sz="6600" b="1" dirty="0" smtClean="0"/>
              <a:t/>
            </a:r>
            <a:br>
              <a:rPr lang="it-IT" sz="6600" b="1" dirty="0" smtClean="0"/>
            </a:br>
            <a:r>
              <a:rPr lang="it-IT" sz="2400" b="1" i="1" dirty="0" smtClean="0"/>
              <a:t>Cooperazione per l’innovazione </a:t>
            </a:r>
            <a:br>
              <a:rPr lang="it-IT" sz="2400" b="1" i="1" dirty="0" smtClean="0"/>
            </a:br>
            <a:r>
              <a:rPr lang="it-IT" sz="2400" b="1" i="1" dirty="0" smtClean="0"/>
              <a:t>e le buone pratiche</a:t>
            </a:r>
            <a:r>
              <a:rPr lang="it-IT" sz="3600" b="1" dirty="0" smtClean="0">
                <a:solidFill>
                  <a:schemeClr val="tx1"/>
                </a:solidFill>
              </a:rPr>
              <a:t/>
            </a:r>
            <a:br>
              <a:rPr lang="it-IT" sz="3600" b="1" dirty="0" smtClean="0">
                <a:solidFill>
                  <a:schemeClr val="tx1"/>
                </a:solidFill>
              </a:rPr>
            </a:br>
            <a:endParaRPr lang="it-IT" sz="6600" b="1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285720" y="1571612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642910" y="3000372"/>
            <a:ext cx="3071834" cy="12144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Ridurre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l’ABBANDONO SCOLASTICO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d</a:t>
            </a:r>
            <a:r>
              <a:rPr lang="it-IT" dirty="0" smtClean="0">
                <a:solidFill>
                  <a:schemeClr val="tx1"/>
                </a:solidFill>
              </a:rPr>
              <a:t>ei giovani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5000628" y="3000372"/>
            <a:ext cx="3643338" cy="1428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it-IT" b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Conseguimento 40% </a:t>
            </a: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ISTRUZIONE TERZIARIA</a:t>
            </a:r>
            <a:endParaRPr lang="it-IT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er persone </a:t>
            </a:r>
          </a:p>
          <a:p>
            <a:pPr marL="457200" indent="-457200" algn="ctr"/>
            <a:r>
              <a:rPr lang="it-IT" dirty="0" smtClean="0">
                <a:solidFill>
                  <a:schemeClr val="tx1"/>
                </a:solidFill>
              </a:rPr>
              <a:t>tra i 30 e i 34 anni </a:t>
            </a:r>
            <a:endParaRPr lang="it-IT" b="1" dirty="0" smtClean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1857356" y="4429132"/>
            <a:ext cx="5214974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endParaRPr lang="it-IT" b="1" dirty="0" smtClean="0">
              <a:solidFill>
                <a:schemeClr val="tx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OCCUPABILITÀ 82% </a:t>
            </a:r>
            <a:r>
              <a:rPr lang="it-IT" dirty="0" smtClean="0">
                <a:solidFill>
                  <a:schemeClr val="tx1"/>
                </a:solidFill>
              </a:rPr>
              <a:t>dei laureati </a:t>
            </a:r>
          </a:p>
          <a:p>
            <a:pPr marL="457200" indent="-457200" algn="ctr"/>
            <a:r>
              <a:rPr lang="it-IT" dirty="0" smtClean="0">
                <a:solidFill>
                  <a:schemeClr val="tx1"/>
                </a:solidFill>
              </a:rPr>
              <a:t>(20- 34 anni)</a:t>
            </a:r>
          </a:p>
          <a:p>
            <a:pPr marL="457200" indent="-457200" algn="ctr"/>
            <a:r>
              <a:rPr lang="it-IT" b="1" dirty="0" smtClean="0">
                <a:solidFill>
                  <a:schemeClr val="tx1"/>
                </a:solidFill>
              </a:rPr>
              <a:t> INSERIMENTO </a:t>
            </a:r>
            <a:r>
              <a:rPr lang="it-IT" dirty="0" smtClean="0">
                <a:solidFill>
                  <a:schemeClr val="tx1"/>
                </a:solidFill>
              </a:rPr>
              <a:t>entro </a:t>
            </a:r>
            <a:r>
              <a:rPr lang="it-IT" b="1" dirty="0" smtClean="0">
                <a:solidFill>
                  <a:schemeClr val="tx1"/>
                </a:solidFill>
              </a:rPr>
              <a:t>3 anni 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57158" y="4429132"/>
            <a:ext cx="850112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57158" y="3357562"/>
            <a:ext cx="8501122" cy="7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57158" y="2214554"/>
            <a:ext cx="8501122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428628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1571612"/>
            <a:ext cx="8501122" cy="3857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PRIORITÀ PER GLI STATI MEMBRI</a:t>
            </a:r>
          </a:p>
          <a:p>
            <a:pPr algn="ctr"/>
            <a:endParaRPr lang="it-IT" sz="800" b="1" dirty="0" smtClean="0">
              <a:solidFill>
                <a:srgbClr val="7030A0"/>
              </a:solidFill>
            </a:endParaRP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1.  Promuovere </a:t>
            </a:r>
            <a:r>
              <a:rPr lang="it-IT" sz="2000" b="1" i="1" dirty="0" smtClean="0">
                <a:solidFill>
                  <a:schemeClr val="tx1"/>
                </a:solidFill>
              </a:rPr>
              <a:t>L’ECCELLENZA nell’Istruzione e formazione professionale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2.  Migliorare </a:t>
            </a:r>
            <a:r>
              <a:rPr lang="it-IT" sz="2000" i="1" dirty="0">
                <a:solidFill>
                  <a:schemeClr val="tx1"/>
                </a:solidFill>
              </a:rPr>
              <a:t>l</a:t>
            </a:r>
            <a:r>
              <a:rPr lang="it-IT" sz="2000" i="1" dirty="0" smtClean="0">
                <a:solidFill>
                  <a:schemeClr val="tx1"/>
                </a:solidFill>
              </a:rPr>
              <a:t>e </a:t>
            </a:r>
            <a:r>
              <a:rPr lang="it-IT" sz="2000" b="1" i="1" dirty="0" smtClean="0">
                <a:solidFill>
                  <a:schemeClr val="tx1"/>
                </a:solidFill>
              </a:rPr>
              <a:t>PERFORMANCE di studenti a rischio di abbandono </a:t>
            </a: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scolastico e con basse qualifiche di base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3.  Rafforzare le </a:t>
            </a:r>
            <a:r>
              <a:rPr lang="it-IT" sz="2000" b="1" i="1" dirty="0" smtClean="0">
                <a:solidFill>
                  <a:schemeClr val="tx1"/>
                </a:solidFill>
              </a:rPr>
              <a:t>COMPETENZE TRASVERSALI per l’</a:t>
            </a:r>
            <a:r>
              <a:rPr lang="it-IT" sz="2000" b="1" i="1" dirty="0" err="1" smtClean="0">
                <a:solidFill>
                  <a:schemeClr val="tx1"/>
                </a:solidFill>
              </a:rPr>
              <a:t>occupabilità</a:t>
            </a:r>
            <a:endParaRPr lang="it-IT" sz="2000" b="1" i="1" dirty="0" smtClean="0">
              <a:solidFill>
                <a:schemeClr val="tx1"/>
              </a:solidFill>
            </a:endParaRP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(spirito di iniziativa, competenze digitali e linguistiche)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4.  Ridurre il </a:t>
            </a:r>
            <a:r>
              <a:rPr lang="it-IT" sz="2000" b="1" i="1" dirty="0" smtClean="0">
                <a:solidFill>
                  <a:schemeClr val="tx1"/>
                </a:solidFill>
              </a:rPr>
              <a:t>numero di adulti </a:t>
            </a:r>
            <a:r>
              <a:rPr lang="it-IT" sz="2000" i="1" dirty="0" smtClean="0">
                <a:solidFill>
                  <a:schemeClr val="tx1"/>
                </a:solidFill>
              </a:rPr>
              <a:t>con </a:t>
            </a:r>
            <a:r>
              <a:rPr lang="it-IT" sz="2000" b="1" i="1" dirty="0" smtClean="0">
                <a:solidFill>
                  <a:schemeClr val="tx1"/>
                </a:solidFill>
              </a:rPr>
              <a:t>basse QUALFICHE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5.  Sfruttare appieno le </a:t>
            </a:r>
            <a:r>
              <a:rPr lang="it-IT" sz="2000" b="1" i="1" dirty="0" smtClean="0">
                <a:solidFill>
                  <a:schemeClr val="tx1"/>
                </a:solidFill>
              </a:rPr>
              <a:t>ICT</a:t>
            </a:r>
            <a:r>
              <a:rPr lang="it-IT" sz="2000" i="1" dirty="0" smtClean="0">
                <a:solidFill>
                  <a:schemeClr val="tx1"/>
                </a:solidFill>
              </a:rPr>
              <a:t>, ampliare l'accesso e uso di  risorse educative </a:t>
            </a:r>
          </a:p>
          <a:p>
            <a:pPr marL="273050" indent="-273050"/>
            <a:r>
              <a:rPr lang="it-IT" sz="2000" i="1" dirty="0" smtClean="0">
                <a:solidFill>
                  <a:schemeClr val="tx1"/>
                </a:solidFill>
              </a:rPr>
              <a:t>      aperte in tutto il percorso dell’istruzione. </a:t>
            </a:r>
          </a:p>
          <a:p>
            <a:pPr marL="273050" indent="-273050">
              <a:spcBef>
                <a:spcPts val="600"/>
              </a:spcBef>
            </a:pPr>
            <a:r>
              <a:rPr lang="it-IT" sz="2000" i="1" dirty="0" smtClean="0">
                <a:solidFill>
                  <a:schemeClr val="tx1"/>
                </a:solidFill>
              </a:rPr>
              <a:t>6.  Rafforzare il </a:t>
            </a:r>
            <a:r>
              <a:rPr lang="it-IT" sz="2000" b="1" i="1" dirty="0" smtClean="0">
                <a:solidFill>
                  <a:schemeClr val="tx1"/>
                </a:solidFill>
              </a:rPr>
              <a:t>PROFILO PROFESSIONALE </a:t>
            </a:r>
            <a:r>
              <a:rPr lang="it-IT" sz="2000" i="1" dirty="0" smtClean="0">
                <a:solidFill>
                  <a:schemeClr val="tx1"/>
                </a:solidFill>
              </a:rPr>
              <a:t>di tutti i ruoli di insegnamento</a:t>
            </a:r>
            <a:r>
              <a:rPr lang="it-IT" sz="20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2910" y="3214686"/>
            <a:ext cx="7572428" cy="22145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smtClean="0">
                <a:solidFill>
                  <a:schemeClr val="tx1"/>
                </a:solidFill>
              </a:rPr>
              <a:t>• Partenariati strategici nel settore dell’istruzione, della formazione e della    </a:t>
            </a:r>
          </a:p>
          <a:p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   gioventù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• Alleanze per la conoscenza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• Alleanze per le abilità settoriali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• Piattaforme tecnologiche (</a:t>
            </a:r>
            <a:r>
              <a:rPr lang="it-IT" dirty="0" err="1" smtClean="0">
                <a:solidFill>
                  <a:schemeClr val="tx1"/>
                </a:solidFill>
              </a:rPr>
              <a:t>eTwinning</a:t>
            </a:r>
            <a:r>
              <a:rPr lang="it-IT" dirty="0" smtClean="0">
                <a:solidFill>
                  <a:schemeClr val="tx1"/>
                </a:solidFill>
              </a:rPr>
              <a:t>, EPAL, ecc)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tx1"/>
                </a:solidFill>
              </a:rPr>
              <a:t>• Rafforzamento della capacità nel settore della gioventù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28794" y="3286124"/>
            <a:ext cx="1785950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Alleanze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per la conoscenza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86182" y="3286124"/>
            <a:ext cx="1428760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Alleanze per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bilità settoriali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57818" y="3286124"/>
            <a:ext cx="1428760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Piattaforme tecnologiche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858016" y="3286124"/>
            <a:ext cx="2071702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Capacità istituzionale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formazione e Gioventù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85720" y="4357694"/>
            <a:ext cx="57150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Organismi dei settori educazione/formazione o gioventù  e altri attori rilevanti, 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Iniziative congiunte per apprendimento tra pari e </a:t>
            </a:r>
          </a:p>
          <a:p>
            <a:r>
              <a:rPr lang="it-IT" i="1" dirty="0" smtClean="0">
                <a:solidFill>
                  <a:schemeClr val="tx1"/>
                </a:solidFill>
              </a:rPr>
              <a:t>scambio buone prassi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1571636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PARTENARIATI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STRATEGICI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57818" y="3286124"/>
            <a:ext cx="1428760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Piattaforme tecnologiche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858016" y="3286124"/>
            <a:ext cx="2071702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Capacità istituzionale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formazione e Gioventù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42910" y="4286257"/>
            <a:ext cx="621510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Mondo del lavoro e  Mondo dell’Istruzione e della Formazione </a:t>
            </a:r>
            <a:endParaRPr lang="it-IT" b="1" dirty="0" smtClean="0"/>
          </a:p>
          <a:p>
            <a:pPr algn="ctr"/>
            <a:r>
              <a:rPr lang="it-IT" i="1" dirty="0" smtClean="0">
                <a:solidFill>
                  <a:schemeClr val="tx1"/>
                </a:solidFill>
              </a:rPr>
              <a:t>- creatività, innovazione, imprenditorialità </a:t>
            </a:r>
          </a:p>
          <a:p>
            <a:pPr algn="ctr"/>
            <a:r>
              <a:rPr lang="it-IT" i="1" dirty="0" smtClean="0">
                <a:solidFill>
                  <a:schemeClr val="tx1"/>
                </a:solidFill>
              </a:rPr>
              <a:t>- apprendimento sul lavoro - nuovi </a:t>
            </a:r>
            <a:r>
              <a:rPr lang="it-IT" i="1" dirty="0" err="1" smtClean="0">
                <a:solidFill>
                  <a:schemeClr val="tx1"/>
                </a:solidFill>
              </a:rPr>
              <a:t>curricula</a:t>
            </a:r>
            <a:r>
              <a:rPr lang="it-IT" i="1" dirty="0" smtClean="0">
                <a:solidFill>
                  <a:schemeClr val="tx1"/>
                </a:solidFill>
              </a:rPr>
              <a:t> settoriali </a:t>
            </a:r>
          </a:p>
          <a:p>
            <a:pPr algn="ctr"/>
            <a:r>
              <a:rPr lang="it-IT" i="1" dirty="0" smtClean="0">
                <a:solidFill>
                  <a:schemeClr val="tx1"/>
                </a:solidFill>
              </a:rPr>
              <a:t>- </a:t>
            </a:r>
            <a:r>
              <a:rPr lang="it-IT" i="1" dirty="0" err="1" smtClean="0">
                <a:solidFill>
                  <a:schemeClr val="tx1"/>
                </a:solidFill>
              </a:rPr>
              <a:t>occupabilità</a:t>
            </a:r>
            <a:r>
              <a:rPr lang="it-IT" i="1" dirty="0" smtClean="0">
                <a:solidFill>
                  <a:schemeClr val="tx1"/>
                </a:solidFill>
              </a:rPr>
              <a:t> - metodi innovativi - nuovi programmi qualifiche</a:t>
            </a:r>
            <a:endParaRPr lang="it-IT" i="1" dirty="0"/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1571636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Partenariati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Strategici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86182" y="3286124"/>
            <a:ext cx="1428760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ALLEANZE PER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 ABILITÀ SETTORIALI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28794" y="3286124"/>
            <a:ext cx="1785950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ALLEANZE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PER LA CONOSCENZA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215206" y="3286124"/>
            <a:ext cx="1714512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Capacità istituzionale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formazione e Gioventù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214414" y="4272677"/>
            <a:ext cx="5857916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Mobilità virtuale </a:t>
            </a:r>
            <a:r>
              <a:rPr lang="it-IT" b="1" dirty="0" err="1" smtClean="0">
                <a:solidFill>
                  <a:schemeClr val="tx1"/>
                </a:solidFill>
              </a:rPr>
              <a:t>eTwinning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(per la scuola e per altri settori)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EPALE </a:t>
            </a:r>
            <a:r>
              <a:rPr lang="it-IT" dirty="0" smtClean="0">
                <a:solidFill>
                  <a:schemeClr val="tx1"/>
                </a:solidFill>
              </a:rPr>
              <a:t>(per educazione degli adulti)</a:t>
            </a:r>
          </a:p>
          <a:p>
            <a:r>
              <a:rPr lang="it-IT" b="1" dirty="0" err="1" smtClean="0">
                <a:solidFill>
                  <a:schemeClr val="tx1"/>
                </a:solidFill>
              </a:rPr>
              <a:t>European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Youth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Portal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Apprendimento tra pari e scambio di buone pratiche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Apertura a paesi  interessati dalla Politica europea di vicinato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1571636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Partenariati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Strategici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86182" y="3286124"/>
            <a:ext cx="142876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lleanze per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abilità settoriali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28794" y="3286124"/>
            <a:ext cx="178595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lleanze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per la conoscenza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286380" y="3286124"/>
            <a:ext cx="1785950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PIATTAFORME TECNOLOGICHE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43108" y="4286256"/>
            <a:ext cx="678661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1"/>
                </a:solidFill>
              </a:rPr>
              <a:t>Istituti Istruzione Superiore </a:t>
            </a:r>
            <a:r>
              <a:rPr lang="it-IT" dirty="0" err="1" smtClean="0">
                <a:solidFill>
                  <a:schemeClr val="tx1"/>
                </a:solidFill>
              </a:rPr>
              <a:t>UE+</a:t>
            </a:r>
            <a:r>
              <a:rPr lang="it-IT" dirty="0" smtClean="0">
                <a:solidFill>
                  <a:schemeClr val="tx1"/>
                </a:solidFill>
              </a:rPr>
              <a:t> paesi partner</a:t>
            </a:r>
          </a:p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1"/>
                </a:solidFill>
              </a:rPr>
              <a:t>Consorzi internazionali</a:t>
            </a:r>
          </a:p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1"/>
                </a:solidFill>
              </a:rPr>
              <a:t>Cooperazione regionale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5720" y="3286124"/>
            <a:ext cx="1571636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Partenariati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Strategici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86182" y="3286124"/>
            <a:ext cx="142876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lleanze per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abilità settoriali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28794" y="3286124"/>
            <a:ext cx="178595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</a:t>
            </a:r>
            <a:r>
              <a:rPr lang="it-IT" dirty="0" smtClean="0">
                <a:solidFill>
                  <a:schemeClr val="tx1"/>
                </a:solidFill>
              </a:rPr>
              <a:t>lleanze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per la conoscenza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286380" y="3286124"/>
            <a:ext cx="1571636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Piattaforme Tecnologiche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929454" y="3286124"/>
            <a:ext cx="2000264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CAPACITÀ ISTITUZIONALE 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FORMAZIONE E GIOVENTÙ</a:t>
            </a:r>
          </a:p>
        </p:txBody>
      </p:sp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6400800" cy="571504"/>
          </a:xfrm>
        </p:spPr>
        <p:txBody>
          <a:bodyPr>
            <a:normAutofit fontScale="85000" lnSpcReduction="20000"/>
          </a:bodyPr>
          <a:lstStyle/>
          <a:p>
            <a:r>
              <a:rPr lang="it-IT" sz="4400" b="1" dirty="0" smtClean="0"/>
              <a:t>2014 - 2020</a:t>
            </a:r>
            <a:endParaRPr lang="it-IT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125" t="16798" r="11914" b="67578"/>
          <a:stretch>
            <a:fillRect/>
          </a:stretch>
        </p:blipFill>
        <p:spPr bwMode="auto">
          <a:xfrm>
            <a:off x="357158" y="5429264"/>
            <a:ext cx="8286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nuovo logo I.S.P.E.F. 6.12.2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5286388"/>
            <a:ext cx="1285884" cy="127419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57356" y="1714488"/>
            <a:ext cx="521497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Azione chiave 2: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Cooperazione per l’innovazione </a:t>
            </a: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 le buone pratiche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71472" y="285728"/>
            <a:ext cx="8358246" cy="785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Cooperazione per l’innovazione </a:t>
            </a:r>
            <a:b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 buone pratiche</a:t>
            </a:r>
            <a: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3786214" cy="1000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AZIONE CHIAVE 2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3286124"/>
            <a:ext cx="821537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155825"/>
            <a:r>
              <a:rPr lang="it-IT" dirty="0" smtClean="0">
                <a:solidFill>
                  <a:schemeClr val="tx1"/>
                </a:solidFill>
              </a:rPr>
              <a:t>Promuovere la cooperazione fra organismi e istituzioni che operano nell’ambito dell’istruzione e della formazione o in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altri settori rilevanti finalizzati allo sviluppo e all’implementazione di iniziative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congiunte per   sostenere   l’apprendimento   reciproco   e   lo   scambio   delle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Esperienze</a:t>
            </a:r>
          </a:p>
          <a:p>
            <a:pPr marL="2511425" indent="-2511425"/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4282" y="3143248"/>
            <a:ext cx="2143140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OBIETTIVO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697</Words>
  <Application>Microsoft Office PowerPoint</Application>
  <PresentationFormat>Presentazione su schermo (4:3)</PresentationFormat>
  <Paragraphs>198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 Cooperazione per l’innovazione  e le buone pratiche </vt:lpstr>
      <vt:lpstr> Cooperazione per l’innovazione  e le buone pratiche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PROCEDURA PER PRESENTARE DOMANDA ERASMUS +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 PER PRESENTARE DOMANDA ERASMUS +</dc:title>
  <dc:creator>Segreteria</dc:creator>
  <cp:lastModifiedBy>Segreteria</cp:lastModifiedBy>
  <cp:revision>54</cp:revision>
  <dcterms:created xsi:type="dcterms:W3CDTF">2014-02-11T09:54:55Z</dcterms:created>
  <dcterms:modified xsi:type="dcterms:W3CDTF">2014-02-13T13:57:24Z</dcterms:modified>
</cp:coreProperties>
</file>