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76" r:id="rId5"/>
    <p:sldId id="280" r:id="rId6"/>
    <p:sldId id="293" r:id="rId7"/>
    <p:sldId id="292" r:id="rId8"/>
    <p:sldId id="294" r:id="rId9"/>
    <p:sldId id="285" r:id="rId10"/>
    <p:sldId id="284" r:id="rId11"/>
    <p:sldId id="287" r:id="rId12"/>
    <p:sldId id="286" r:id="rId13"/>
    <p:sldId id="290" r:id="rId14"/>
    <p:sldId id="291" r:id="rId15"/>
    <p:sldId id="275" r:id="rId16"/>
  </p:sldIdLst>
  <p:sldSz cx="9144000" cy="6858000" type="screen4x3"/>
  <p:notesSz cx="7102475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3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ogrammallp.it/box_contenuto.php?id_cnt=3397&amp;id_from=1&amp;style=llp&amp;pag=1" TargetMode="External"/><Relationship Id="rId5" Type="http://schemas.openxmlformats.org/officeDocument/2006/relationships/hyperlink" Target="http://www.erasmusplus.it/" TargetMode="External"/><Relationship Id="rId4" Type="http://schemas.openxmlformats.org/officeDocument/2006/relationships/hyperlink" Target="http://ec.europa.eu/programmes/erasmus-plus/index_it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214554"/>
            <a:ext cx="8143932" cy="242889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it-IT" sz="6600" b="1" dirty="0" smtClean="0"/>
              <a:t/>
            </a:r>
            <a:br>
              <a:rPr lang="it-IT" sz="6600" b="1" dirty="0" smtClean="0"/>
            </a:br>
            <a:r>
              <a:rPr lang="it-IT" sz="4800" b="1" i="1" dirty="0" smtClean="0"/>
              <a:t>Mobilità individuale a fini di </a:t>
            </a:r>
            <a:r>
              <a:rPr lang="it-IT" sz="4800" b="1" i="1" dirty="0" smtClean="0"/>
              <a:t>apprendimento</a:t>
            </a:r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endParaRPr lang="it-IT" sz="6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0166" y="4643446"/>
            <a:ext cx="6400800" cy="1466848"/>
          </a:xfrm>
        </p:spPr>
        <p:txBody>
          <a:bodyPr>
            <a:normAutofit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5821" r="11914" b="67578"/>
          <a:stretch>
            <a:fillRect/>
          </a:stretch>
        </p:blipFill>
        <p:spPr bwMode="auto">
          <a:xfrm>
            <a:off x="357158" y="5357826"/>
            <a:ext cx="828677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214290"/>
            <a:ext cx="1946497" cy="192880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56397" t="53711" r="14306" b="37081"/>
          <a:stretch>
            <a:fillRect/>
          </a:stretch>
        </p:blipFill>
        <p:spPr bwMode="auto">
          <a:xfrm>
            <a:off x="0" y="0"/>
            <a:ext cx="5286412" cy="12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928794" y="1571612"/>
            <a:ext cx="4919698" cy="12049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</a:t>
            </a:r>
            <a:r>
              <a:rPr kumimoji="0" lang="it-IT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Mobilità individuale a fini di apprendimento</a:t>
            </a:r>
            <a:endParaRPr lang="it-IT" sz="28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le buone pratiche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Mobilità individuale a fini di apprendimento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8596" y="3286124"/>
            <a:ext cx="821537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CONTENUTO </a:t>
            </a:r>
          </a:p>
          <a:p>
            <a:endParaRPr lang="it-IT" sz="800" b="1" dirty="0" smtClean="0">
              <a:solidFill>
                <a:schemeClr val="tx1"/>
              </a:solidFill>
            </a:endParaRPr>
          </a:p>
          <a:p>
            <a:r>
              <a:rPr lang="it-IT" dirty="0" smtClean="0"/>
              <a:t>- Partecipazione </a:t>
            </a:r>
            <a:r>
              <a:rPr lang="it-IT" dirty="0" smtClean="0"/>
              <a:t>a corsi strutturati</a:t>
            </a:r>
          </a:p>
          <a:p>
            <a:r>
              <a:rPr lang="it-IT" dirty="0" smtClean="0"/>
              <a:t>- Eventi </a:t>
            </a:r>
            <a:r>
              <a:rPr lang="it-IT" dirty="0" smtClean="0"/>
              <a:t>di formazione all’estero</a:t>
            </a:r>
          </a:p>
          <a:p>
            <a:r>
              <a:rPr lang="it-IT" dirty="0" smtClean="0"/>
              <a:t>- </a:t>
            </a:r>
            <a:r>
              <a:rPr lang="it-IT" dirty="0" err="1" smtClean="0"/>
              <a:t>Placement</a:t>
            </a:r>
            <a:r>
              <a:rPr lang="it-IT" dirty="0" smtClean="0"/>
              <a:t> </a:t>
            </a:r>
            <a:r>
              <a:rPr lang="it-IT" dirty="0" smtClean="0"/>
              <a:t>lavorativi</a:t>
            </a:r>
          </a:p>
          <a:p>
            <a:r>
              <a:rPr lang="it-IT" dirty="0" smtClean="0"/>
              <a:t>- Job </a:t>
            </a:r>
            <a:r>
              <a:rPr lang="it-IT" dirty="0" err="1" smtClean="0"/>
              <a:t>shadowing</a:t>
            </a:r>
            <a:r>
              <a:rPr lang="it-IT" dirty="0" smtClean="0"/>
              <a:t> in impresa</a:t>
            </a:r>
          </a:p>
          <a:p>
            <a:r>
              <a:rPr lang="it-IT" dirty="0" smtClean="0"/>
              <a:t>- Formazione </a:t>
            </a:r>
            <a:r>
              <a:rPr lang="it-IT" dirty="0" smtClean="0"/>
              <a:t>in servizio per </a:t>
            </a:r>
            <a:r>
              <a:rPr lang="it-IT" dirty="0" smtClean="0"/>
              <a:t>insegnamento </a:t>
            </a:r>
            <a:r>
              <a:rPr lang="it-IT" dirty="0" smtClean="0"/>
              <a:t>/formazione in </a:t>
            </a:r>
            <a:r>
              <a:rPr lang="it-IT" dirty="0" smtClean="0"/>
              <a:t>istituzioni </a:t>
            </a:r>
            <a:r>
              <a:rPr lang="it-IT" dirty="0" smtClean="0"/>
              <a:t>all’estero 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214282" y="3143248"/>
            <a:ext cx="2214578" cy="642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CONTENUTO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Mobilità individuale a fini di apprendimento</a:t>
            </a:r>
            <a:endParaRPr lang="it-IT" sz="28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le buone pratiche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Mobilità individuale a fini di apprendimento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8596" y="3286124"/>
            <a:ext cx="821537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DESTINATARI </a:t>
            </a:r>
          </a:p>
          <a:p>
            <a:endParaRPr lang="it-IT" sz="800" b="1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Provider di IFPI e formazione continua - associazioni e organismi   di rappresentanza nel campo della formazione e del lavoro - imprese -parti sociali - camere di commercio - Istituzioni/ Enti locali - centri di ricerca - Istituti di istruzione II - centri di orientamento - no-profit – </a:t>
            </a:r>
            <a:r>
              <a:rPr lang="it-IT" dirty="0" err="1" smtClean="0">
                <a:solidFill>
                  <a:schemeClr val="tx1"/>
                </a:solidFill>
              </a:rPr>
              <a:t>ass.di</a:t>
            </a:r>
            <a:r>
              <a:rPr lang="it-IT" dirty="0" smtClean="0">
                <a:solidFill>
                  <a:schemeClr val="tx1"/>
                </a:solidFill>
              </a:rPr>
              <a:t> volontariato - </a:t>
            </a:r>
            <a:r>
              <a:rPr lang="it-IT" dirty="0" err="1" smtClean="0">
                <a:solidFill>
                  <a:schemeClr val="tx1"/>
                </a:solidFill>
              </a:rPr>
              <a:t>Ong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4282" y="3143248"/>
            <a:ext cx="2214578" cy="642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DESTINATARI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Mobilità individuale a fini di apprendimento</a:t>
            </a:r>
            <a:endParaRPr lang="it-IT" sz="2800" b="1" dirty="0" smtClean="0">
              <a:solidFill>
                <a:schemeClr val="tx1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Mobilità individuale a fini di apprendimento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143240" y="3357563"/>
            <a:ext cx="4214842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95250"/>
            <a:r>
              <a:rPr lang="it-IT" b="1" dirty="0" smtClean="0">
                <a:solidFill>
                  <a:schemeClr val="tx1"/>
                </a:solidFill>
              </a:rPr>
              <a:t>DURATA</a:t>
            </a:r>
            <a:r>
              <a:rPr lang="it-IT" dirty="0" smtClean="0">
                <a:solidFill>
                  <a:schemeClr val="tx1"/>
                </a:solidFill>
              </a:rPr>
              <a:t>       </a:t>
            </a:r>
          </a:p>
          <a:p>
            <a:pPr indent="2155825"/>
            <a:endParaRPr lang="it-IT" sz="800" dirty="0" smtClean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28596" y="4286256"/>
            <a:ext cx="7072362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2155825"/>
            <a:endParaRPr lang="it-IT" sz="800" dirty="0" smtClean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tx1"/>
                </a:solidFill>
              </a:rPr>
              <a:t>CONTRIBUTO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endParaRPr lang="it-IT" sz="800" dirty="0" smtClean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14282" y="3143248"/>
            <a:ext cx="3000396" cy="1214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DURATA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CONTRIBUTO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Mobilità individuale a fini di apprendimento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magine 14"/>
          <p:cNvPicPr>
            <a:picLocks noChangeAspect="1" noChangeArrowheads="1"/>
          </p:cNvPicPr>
          <p:nvPr/>
        </p:nvPicPr>
        <p:blipFill>
          <a:blip r:embed="rId3"/>
          <a:srcRect l="25826" t="29071" r="25420" b="40321"/>
          <a:stretch>
            <a:fillRect/>
          </a:stretch>
        </p:blipFill>
        <p:spPr bwMode="auto">
          <a:xfrm>
            <a:off x="785786" y="1643050"/>
            <a:ext cx="7707310" cy="405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Mobilità individuale a fini di apprendimento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magine 8"/>
          <p:cNvPicPr>
            <a:picLocks noChangeAspect="1" noChangeArrowheads="1"/>
          </p:cNvPicPr>
          <p:nvPr/>
        </p:nvPicPr>
        <p:blipFill>
          <a:blip r:embed="rId3"/>
          <a:srcRect l="23483" t="27477" r="23123" b="29158"/>
          <a:stretch>
            <a:fillRect/>
          </a:stretch>
        </p:blipFill>
        <p:spPr bwMode="auto">
          <a:xfrm>
            <a:off x="468313" y="1628776"/>
            <a:ext cx="7961339" cy="43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58246" cy="1357298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PROCEDURA PER PRESENTARE DOMANDA ERASMUS +</a:t>
            </a:r>
            <a:endParaRPr lang="it-IT" sz="4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57158" y="1857364"/>
            <a:ext cx="8358246" cy="342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Link di riferimento</a:t>
            </a:r>
          </a:p>
          <a:p>
            <a:endParaRPr lang="it-IT" sz="2800" b="1" dirty="0" smtClean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00034" y="2357431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4"/>
              </a:rPr>
              <a:t>http://ec.europa.eu/programmes/erasmus-plus/index_it.htm#hp_guide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71472" y="2928934"/>
            <a:ext cx="286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5"/>
              </a:rPr>
              <a:t>http://www.erasmusplus.it/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71472" y="342900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6"/>
              </a:rPr>
              <a:t>http://www.programmallp.it/box_contenuto.php?id_cnt=3397&amp;id_from=1&amp;style=llp&amp;pag=1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428628"/>
          </a:xfrm>
        </p:spPr>
        <p:txBody>
          <a:bodyPr>
            <a:normAutofit fontScale="55000" lnSpcReduction="20000"/>
          </a:bodyPr>
          <a:lstStyle/>
          <a:p>
            <a:r>
              <a:rPr lang="it-IT" sz="4400" b="1" dirty="0" smtClean="0">
                <a:solidFill>
                  <a:schemeClr val="tx1"/>
                </a:solidFill>
              </a:rPr>
              <a:t>2014 - 2020</a:t>
            </a:r>
            <a:endParaRPr lang="it-IT" sz="44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57158" y="1643050"/>
            <a:ext cx="8501122" cy="364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3200" b="1" dirty="0" smtClean="0">
                <a:solidFill>
                  <a:srgbClr val="7030A0"/>
                </a:solidFill>
              </a:rPr>
              <a:t>OBIETTIVI DEL PROGRAMMA 2020</a:t>
            </a:r>
          </a:p>
          <a:p>
            <a:pPr algn="ctr"/>
            <a:r>
              <a:rPr lang="it-IT" sz="2400" b="1" i="1" dirty="0" smtClean="0">
                <a:solidFill>
                  <a:schemeClr val="tx1"/>
                </a:solidFill>
              </a:rPr>
              <a:t>RETHINKING EDUCATION</a:t>
            </a:r>
          </a:p>
          <a:p>
            <a:pPr algn="ctr"/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Ripensare l’istruzione, investire nelle abilità per migliori risultati socio-economici</a:t>
            </a:r>
          </a:p>
          <a:p>
            <a:pPr algn="ctr"/>
            <a:endParaRPr lang="it-IT" sz="900" i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it-IT" sz="20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it-IT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it-IT" sz="2000" dirty="0" smtClean="0">
              <a:solidFill>
                <a:schemeClr val="tx1"/>
              </a:solidFill>
            </a:endParaRPr>
          </a:p>
          <a:p>
            <a:pPr marL="457200" indent="-457200"/>
            <a:endParaRPr lang="it-IT" sz="2000" b="1" dirty="0" smtClean="0">
              <a:solidFill>
                <a:schemeClr val="tx1"/>
              </a:solidFill>
            </a:endParaRPr>
          </a:p>
          <a:p>
            <a:pPr marL="457200" indent="-457200"/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358246" cy="78581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it-IT" sz="6600" b="1" dirty="0" smtClean="0"/>
              <a:t/>
            </a:r>
            <a:br>
              <a:rPr lang="it-IT" sz="6600" b="1" dirty="0" smtClean="0"/>
            </a:br>
            <a:r>
              <a:rPr lang="it-IT" sz="2400" b="1" i="1" dirty="0" smtClean="0"/>
              <a:t>Mobilità individuale </a:t>
            </a:r>
            <a:br>
              <a:rPr lang="it-IT" sz="2400" b="1" i="1" dirty="0" smtClean="0"/>
            </a:br>
            <a:r>
              <a:rPr lang="it-IT" sz="2400" b="1" i="1" dirty="0" smtClean="0"/>
              <a:t>a fini di apprendimento</a:t>
            </a:r>
            <a:r>
              <a:rPr lang="it-IT" sz="2400" b="1" i="1" dirty="0" smtClean="0"/>
              <a:t/>
            </a:r>
            <a:br>
              <a:rPr lang="it-IT" sz="2400" b="1" i="1" dirty="0" smtClean="0"/>
            </a:br>
            <a:endParaRPr lang="it-IT" sz="6600" b="1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</a:t>
            </a: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285720" y="1571612"/>
            <a:ext cx="8572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642910" y="3000372"/>
            <a:ext cx="3071834" cy="121444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Ridurre 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l’ABBANDONO SCOLASTICO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d</a:t>
            </a:r>
            <a:r>
              <a:rPr lang="it-IT" dirty="0" smtClean="0">
                <a:solidFill>
                  <a:schemeClr val="tx1"/>
                </a:solidFill>
              </a:rPr>
              <a:t>ei giovani</a:t>
            </a:r>
            <a:endParaRPr lang="it-IT" dirty="0"/>
          </a:p>
        </p:txBody>
      </p:sp>
      <p:sp>
        <p:nvSpPr>
          <p:cNvPr id="16" name="Ovale 15"/>
          <p:cNvSpPr/>
          <p:nvPr/>
        </p:nvSpPr>
        <p:spPr>
          <a:xfrm>
            <a:off x="5000628" y="3000372"/>
            <a:ext cx="3643338" cy="14287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endParaRPr lang="it-IT" b="1" dirty="0" smtClean="0">
              <a:solidFill>
                <a:schemeClr val="tx1"/>
              </a:solidFill>
            </a:endParaRPr>
          </a:p>
          <a:p>
            <a:pPr marL="457200" indent="-457200" algn="ctr"/>
            <a:r>
              <a:rPr lang="it-IT" b="1" dirty="0" smtClean="0">
                <a:solidFill>
                  <a:schemeClr val="tx1"/>
                </a:solidFill>
              </a:rPr>
              <a:t>Conseguimento 40% </a:t>
            </a:r>
          </a:p>
          <a:p>
            <a:pPr marL="457200" indent="-457200" algn="ctr"/>
            <a:r>
              <a:rPr lang="it-IT" b="1" dirty="0" smtClean="0">
                <a:solidFill>
                  <a:schemeClr val="tx1"/>
                </a:solidFill>
              </a:rPr>
              <a:t>ISTRUZIONE TERZIARIA</a:t>
            </a:r>
            <a:endParaRPr lang="it-IT" dirty="0" smtClean="0">
              <a:solidFill>
                <a:schemeClr val="tx1"/>
              </a:solidFill>
            </a:endParaRPr>
          </a:p>
          <a:p>
            <a:pPr marL="457200" indent="-457200" algn="ctr"/>
            <a:r>
              <a:rPr lang="it-IT" dirty="0">
                <a:solidFill>
                  <a:schemeClr val="tx1"/>
                </a:solidFill>
              </a:rPr>
              <a:t>p</a:t>
            </a:r>
            <a:r>
              <a:rPr lang="it-IT" dirty="0" smtClean="0">
                <a:solidFill>
                  <a:schemeClr val="tx1"/>
                </a:solidFill>
              </a:rPr>
              <a:t>er persone </a:t>
            </a:r>
          </a:p>
          <a:p>
            <a:pPr marL="457200" indent="-457200" algn="ctr"/>
            <a:r>
              <a:rPr lang="it-IT" dirty="0" smtClean="0">
                <a:solidFill>
                  <a:schemeClr val="tx1"/>
                </a:solidFill>
              </a:rPr>
              <a:t>tra i 30 e i 34 anni </a:t>
            </a:r>
            <a:endParaRPr lang="it-IT" b="1" dirty="0" smtClean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7" name="Ovale 16"/>
          <p:cNvSpPr/>
          <p:nvPr/>
        </p:nvSpPr>
        <p:spPr>
          <a:xfrm>
            <a:off x="1857356" y="4429132"/>
            <a:ext cx="5214974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endParaRPr lang="it-IT" b="1" dirty="0" smtClean="0">
              <a:solidFill>
                <a:schemeClr val="tx1"/>
              </a:solidFill>
            </a:endParaRPr>
          </a:p>
          <a:p>
            <a:pPr marL="457200" indent="-457200" algn="ctr"/>
            <a:r>
              <a:rPr lang="it-IT" b="1" dirty="0" smtClean="0">
                <a:solidFill>
                  <a:schemeClr val="tx1"/>
                </a:solidFill>
              </a:rPr>
              <a:t>OCCUPABILITÀ 82% </a:t>
            </a:r>
            <a:r>
              <a:rPr lang="it-IT" dirty="0" smtClean="0">
                <a:solidFill>
                  <a:schemeClr val="tx1"/>
                </a:solidFill>
              </a:rPr>
              <a:t>dei laureati </a:t>
            </a:r>
          </a:p>
          <a:p>
            <a:pPr marL="457200" indent="-457200" algn="ctr"/>
            <a:r>
              <a:rPr lang="it-IT" dirty="0" smtClean="0">
                <a:solidFill>
                  <a:schemeClr val="tx1"/>
                </a:solidFill>
              </a:rPr>
              <a:t>(20- 34 anni)</a:t>
            </a:r>
          </a:p>
          <a:p>
            <a:pPr marL="457200" indent="-457200" algn="ctr"/>
            <a:r>
              <a:rPr lang="it-IT" b="1" dirty="0" smtClean="0">
                <a:solidFill>
                  <a:schemeClr val="tx1"/>
                </a:solidFill>
              </a:rPr>
              <a:t> INSERIMENTO </a:t>
            </a:r>
            <a:r>
              <a:rPr lang="it-IT" dirty="0" smtClean="0">
                <a:solidFill>
                  <a:schemeClr val="tx1"/>
                </a:solidFill>
              </a:rPr>
              <a:t>entro </a:t>
            </a:r>
            <a:r>
              <a:rPr lang="it-IT" b="1" dirty="0" smtClean="0">
                <a:solidFill>
                  <a:schemeClr val="tx1"/>
                </a:solidFill>
              </a:rPr>
              <a:t>3 anni 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357158" y="4429132"/>
            <a:ext cx="8501122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57158" y="3357562"/>
            <a:ext cx="8501122" cy="7143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57158" y="2214554"/>
            <a:ext cx="8501122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428628"/>
          </a:xfrm>
        </p:spPr>
        <p:txBody>
          <a:bodyPr>
            <a:normAutofit fontScale="5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57158" y="1571612"/>
            <a:ext cx="8501122" cy="3857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3200" b="1" dirty="0" smtClean="0">
                <a:solidFill>
                  <a:srgbClr val="7030A0"/>
                </a:solidFill>
              </a:rPr>
              <a:t>PRIORITÀ PER GLI STATI MEMBRI</a:t>
            </a:r>
          </a:p>
          <a:p>
            <a:pPr algn="ctr"/>
            <a:endParaRPr lang="it-IT" sz="800" b="1" dirty="0" smtClean="0">
              <a:solidFill>
                <a:srgbClr val="7030A0"/>
              </a:solidFill>
            </a:endParaRP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1.  Promuovere </a:t>
            </a:r>
            <a:r>
              <a:rPr lang="it-IT" sz="2000" b="1" i="1" dirty="0" smtClean="0">
                <a:solidFill>
                  <a:schemeClr val="tx1"/>
                </a:solidFill>
              </a:rPr>
              <a:t>L’ECCELLENZA nell’Istruzione e formazione professionale </a:t>
            </a: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2.  Migliorare </a:t>
            </a:r>
            <a:r>
              <a:rPr lang="it-IT" sz="2000" i="1" dirty="0">
                <a:solidFill>
                  <a:schemeClr val="tx1"/>
                </a:solidFill>
              </a:rPr>
              <a:t>l</a:t>
            </a:r>
            <a:r>
              <a:rPr lang="it-IT" sz="2000" i="1" dirty="0" smtClean="0">
                <a:solidFill>
                  <a:schemeClr val="tx1"/>
                </a:solidFill>
              </a:rPr>
              <a:t>e </a:t>
            </a:r>
            <a:r>
              <a:rPr lang="it-IT" sz="2000" b="1" i="1" dirty="0" smtClean="0">
                <a:solidFill>
                  <a:schemeClr val="tx1"/>
                </a:solidFill>
              </a:rPr>
              <a:t>PERFORMANCE di studenti a rischio di abbandono </a:t>
            </a:r>
          </a:p>
          <a:p>
            <a:pPr marL="273050" indent="-273050"/>
            <a:r>
              <a:rPr lang="it-IT" sz="2000" i="1" dirty="0" smtClean="0">
                <a:solidFill>
                  <a:schemeClr val="tx1"/>
                </a:solidFill>
              </a:rPr>
              <a:t>      scolastico e con basse qualifiche di base </a:t>
            </a: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3.  Rafforzare le </a:t>
            </a:r>
            <a:r>
              <a:rPr lang="it-IT" sz="2000" b="1" i="1" dirty="0" smtClean="0">
                <a:solidFill>
                  <a:schemeClr val="tx1"/>
                </a:solidFill>
              </a:rPr>
              <a:t>COMPETENZE TRASVERSALI per l’</a:t>
            </a:r>
            <a:r>
              <a:rPr lang="it-IT" sz="2000" b="1" i="1" dirty="0" err="1" smtClean="0">
                <a:solidFill>
                  <a:schemeClr val="tx1"/>
                </a:solidFill>
              </a:rPr>
              <a:t>occupabilità</a:t>
            </a:r>
            <a:endParaRPr lang="it-IT" sz="2000" b="1" i="1" dirty="0" smtClean="0">
              <a:solidFill>
                <a:schemeClr val="tx1"/>
              </a:solidFill>
            </a:endParaRPr>
          </a:p>
          <a:p>
            <a:pPr marL="273050" indent="-273050"/>
            <a:r>
              <a:rPr lang="it-IT" sz="2000" i="1" dirty="0" smtClean="0">
                <a:solidFill>
                  <a:schemeClr val="tx1"/>
                </a:solidFill>
              </a:rPr>
              <a:t>      (spirito di iniziativa, competenze digitali e linguistiche) </a:t>
            </a: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4.  Ridurre il </a:t>
            </a:r>
            <a:r>
              <a:rPr lang="it-IT" sz="2000" b="1" i="1" dirty="0" smtClean="0">
                <a:solidFill>
                  <a:schemeClr val="tx1"/>
                </a:solidFill>
              </a:rPr>
              <a:t>numero di adulti </a:t>
            </a:r>
            <a:r>
              <a:rPr lang="it-IT" sz="2000" i="1" dirty="0" smtClean="0">
                <a:solidFill>
                  <a:schemeClr val="tx1"/>
                </a:solidFill>
              </a:rPr>
              <a:t>con </a:t>
            </a:r>
            <a:r>
              <a:rPr lang="it-IT" sz="2000" b="1" i="1" dirty="0" smtClean="0">
                <a:solidFill>
                  <a:schemeClr val="tx1"/>
                </a:solidFill>
              </a:rPr>
              <a:t>basse QUALFICHE</a:t>
            </a: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5.  Sfruttare appieno le </a:t>
            </a:r>
            <a:r>
              <a:rPr lang="it-IT" sz="2000" b="1" i="1" dirty="0" smtClean="0">
                <a:solidFill>
                  <a:schemeClr val="tx1"/>
                </a:solidFill>
              </a:rPr>
              <a:t>ICT</a:t>
            </a:r>
            <a:r>
              <a:rPr lang="it-IT" sz="2000" i="1" dirty="0" smtClean="0">
                <a:solidFill>
                  <a:schemeClr val="tx1"/>
                </a:solidFill>
              </a:rPr>
              <a:t>, ampliare l'accesso e uso di  risorse educative </a:t>
            </a:r>
          </a:p>
          <a:p>
            <a:pPr marL="273050" indent="-273050"/>
            <a:r>
              <a:rPr lang="it-IT" sz="2000" i="1" dirty="0" smtClean="0">
                <a:solidFill>
                  <a:schemeClr val="tx1"/>
                </a:solidFill>
              </a:rPr>
              <a:t>      aperte in tutto il percorso dell’istruzione. </a:t>
            </a: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6.  Rafforzare il </a:t>
            </a:r>
            <a:r>
              <a:rPr lang="it-IT" sz="2000" b="1" i="1" dirty="0" smtClean="0">
                <a:solidFill>
                  <a:schemeClr val="tx1"/>
                </a:solidFill>
              </a:rPr>
              <a:t>PROFILO PROFESSIONALE </a:t>
            </a:r>
            <a:r>
              <a:rPr lang="it-IT" sz="2000" i="1" dirty="0" smtClean="0">
                <a:solidFill>
                  <a:schemeClr val="tx1"/>
                </a:solidFill>
              </a:rPr>
              <a:t>di tutti i ruoli di insegnamento</a:t>
            </a:r>
            <a:r>
              <a:rPr lang="it-IT" sz="2000" dirty="0" smtClean="0">
                <a:solidFill>
                  <a:schemeClr val="tx1"/>
                </a:solidFill>
              </a:rPr>
              <a:t>.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Mobilità individuale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fini di apprendimento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</a:t>
            </a: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</a:t>
            </a:r>
            <a:r>
              <a:rPr lang="it-IT" sz="2800" b="1" dirty="0" smtClean="0">
                <a:solidFill>
                  <a:schemeClr val="tx1"/>
                </a:solidFill>
              </a:rPr>
              <a:t>1:</a:t>
            </a:r>
            <a:endParaRPr lang="it-IT" sz="28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Mobilità individuale a fini di apprendimento</a:t>
            </a:r>
            <a:endParaRPr lang="it-IT" sz="2800" b="1" dirty="0" smtClean="0">
              <a:solidFill>
                <a:schemeClr val="tx1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Mobilità individuale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fini di apprendimento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</a:t>
            </a: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57158" y="3214686"/>
            <a:ext cx="8286808" cy="22860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it-IT" sz="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Mobilità individuale per l’apprendimento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Mobilità dello Staff (in particolare docenti, </a:t>
            </a:r>
            <a:r>
              <a:rPr lang="it-IT" dirty="0" err="1" smtClean="0">
                <a:solidFill>
                  <a:schemeClr val="tx1"/>
                </a:solidFill>
              </a:rPr>
              <a:t>leaders</a:t>
            </a:r>
            <a:r>
              <a:rPr lang="it-IT" dirty="0" smtClean="0">
                <a:solidFill>
                  <a:schemeClr val="tx1"/>
                </a:solidFill>
              </a:rPr>
              <a:t> scolastici, operatori giovanili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Mobilità per studenti dell’istruzione superiore e dell’istruzione e formazione professionale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Garanzia per i prestiti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Master congiunti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Scambi di Giovani e servizio Volontario Europeo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Mobilità individuale a fini di apprendimento</a:t>
            </a:r>
            <a:endParaRPr lang="it-IT" sz="2800" b="1" dirty="0" smtClean="0">
              <a:solidFill>
                <a:schemeClr val="tx1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Mobilità individuale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fini di apprendimento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858016" y="3500438"/>
            <a:ext cx="2071702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Mobilità studenti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85720" y="4429132"/>
            <a:ext cx="728667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/>
              <a:t>Docenti, staff e </a:t>
            </a:r>
            <a:r>
              <a:rPr lang="it-IT" b="1" dirty="0" smtClean="0"/>
              <a:t>formatori di:</a:t>
            </a:r>
            <a:endParaRPr lang="it-IT" b="1" dirty="0" smtClean="0"/>
          </a:p>
          <a:p>
            <a:r>
              <a:rPr lang="it-IT" b="1" dirty="0" smtClean="0"/>
              <a:t>• </a:t>
            </a:r>
            <a:r>
              <a:rPr lang="it-IT" b="1" dirty="0" smtClean="0"/>
              <a:t>Istruzione superiore   • Scuola     • VET      • </a:t>
            </a:r>
            <a:r>
              <a:rPr lang="it-IT" b="1" dirty="0" smtClean="0"/>
              <a:t>Educazione </a:t>
            </a:r>
            <a:r>
              <a:rPr lang="it-IT" b="1" dirty="0" smtClean="0"/>
              <a:t>adulti </a:t>
            </a:r>
            <a:endParaRPr lang="it-IT" b="1" dirty="0" smtClean="0"/>
          </a:p>
          <a:p>
            <a:r>
              <a:rPr lang="it-IT" b="1" dirty="0" smtClean="0"/>
              <a:t>Operatori </a:t>
            </a:r>
            <a:r>
              <a:rPr lang="it-IT" b="1" dirty="0" smtClean="0"/>
              <a:t>giovanili</a:t>
            </a:r>
          </a:p>
          <a:p>
            <a:r>
              <a:rPr lang="it-IT" i="1" dirty="0" smtClean="0"/>
              <a:t>Qualità </a:t>
            </a:r>
            <a:r>
              <a:rPr lang="it-IT" i="1" dirty="0" smtClean="0"/>
              <a:t>insegnamento </a:t>
            </a:r>
            <a:r>
              <a:rPr lang="it-IT" i="1" dirty="0" smtClean="0"/>
              <a:t>- metodi </a:t>
            </a:r>
            <a:r>
              <a:rPr lang="it-IT" i="1" dirty="0" smtClean="0"/>
              <a:t>innovativi</a:t>
            </a:r>
            <a:endParaRPr lang="it-IT" i="1" dirty="0" smtClean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85720" y="3286124"/>
            <a:ext cx="2857520" cy="11430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MOBILITÀ INDIVIDUALE PER L’APPRENDIMENTO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500430" y="3286124"/>
            <a:ext cx="2143140" cy="1285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MOBILITÀ DELLO STAFF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Mobilità individuale a fini di apprendimento</a:t>
            </a:r>
            <a:endParaRPr lang="it-IT" sz="2800" b="1" dirty="0" smtClean="0">
              <a:solidFill>
                <a:schemeClr val="tx1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Mobilità individuale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fini di apprendimento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142976" y="4429132"/>
            <a:ext cx="728667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/>
              <a:t>- Studenti </a:t>
            </a:r>
            <a:r>
              <a:rPr lang="it-IT" b="1" dirty="0" smtClean="0"/>
              <a:t>istruzione </a:t>
            </a:r>
            <a:r>
              <a:rPr lang="it-IT" b="1" dirty="0" smtClean="0"/>
              <a:t>superiore</a:t>
            </a:r>
            <a:endParaRPr lang="it-IT" b="1" dirty="0" smtClean="0"/>
          </a:p>
          <a:p>
            <a:r>
              <a:rPr lang="it-IT" b="1" dirty="0" smtClean="0"/>
              <a:t>- Istruzione/formazione professionale</a:t>
            </a:r>
            <a:endParaRPr lang="it-IT" b="1" dirty="0" smtClean="0"/>
          </a:p>
          <a:p>
            <a:pPr>
              <a:buFontTx/>
              <a:buChar char="-"/>
            </a:pPr>
            <a:r>
              <a:rPr lang="it-IT" b="1" dirty="0" smtClean="0"/>
              <a:t>Apprendisti</a:t>
            </a:r>
            <a:r>
              <a:rPr lang="it-IT" b="1" dirty="0" smtClean="0"/>
              <a:t>, </a:t>
            </a:r>
            <a:r>
              <a:rPr lang="it-IT" b="1" dirty="0" smtClean="0"/>
              <a:t>assistenti</a:t>
            </a:r>
            <a:r>
              <a:rPr lang="it-IT" b="1" dirty="0" smtClean="0"/>
              <a:t>, </a:t>
            </a:r>
            <a:r>
              <a:rPr lang="it-IT" b="1" dirty="0" smtClean="0"/>
              <a:t>tirocinanti</a:t>
            </a:r>
          </a:p>
          <a:p>
            <a:r>
              <a:rPr lang="it-IT" i="1" dirty="0" smtClean="0"/>
              <a:t>circolazione </a:t>
            </a:r>
            <a:r>
              <a:rPr lang="it-IT" i="1" dirty="0" smtClean="0"/>
              <a:t>dei talenti e </a:t>
            </a:r>
            <a:r>
              <a:rPr lang="it-IT" i="1" dirty="0" smtClean="0"/>
              <a:t>attrattiva </a:t>
            </a:r>
            <a:r>
              <a:rPr lang="it-IT" i="1" dirty="0" smtClean="0"/>
              <a:t>dei sistemi </a:t>
            </a:r>
            <a:r>
              <a:rPr lang="it-IT" i="1" dirty="0" smtClean="0"/>
              <a:t>europei</a:t>
            </a:r>
            <a:endParaRPr lang="it-IT" i="1" dirty="0" smtClean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85720" y="3357562"/>
            <a:ext cx="2071702" cy="9286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</a:t>
            </a:r>
            <a:r>
              <a:rPr lang="it-IT" dirty="0" smtClean="0">
                <a:solidFill>
                  <a:schemeClr val="tx1"/>
                </a:solidFill>
              </a:rPr>
              <a:t>obilità individuale per l’apprendimento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500430" y="3429000"/>
            <a:ext cx="1857388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Mobilità dello staff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286512" y="3429000"/>
            <a:ext cx="2071702" cy="1285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MOBILITÀ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 STUDENTI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</a:t>
            </a:r>
            <a:r>
              <a:rPr lang="it-IT" sz="2800" b="1" dirty="0" smtClean="0">
                <a:solidFill>
                  <a:schemeClr val="tx1"/>
                </a:solidFill>
              </a:rPr>
              <a:t>1:</a:t>
            </a:r>
            <a:endParaRPr lang="it-IT" sz="28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Mobilità individuale a fini di apprendimento 1/2</a:t>
            </a:r>
            <a:endParaRPr lang="it-IT" sz="2800" b="1" dirty="0" smtClean="0">
              <a:solidFill>
                <a:schemeClr val="tx1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Mobilità individuale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fini di apprendimento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643702" y="3357562"/>
            <a:ext cx="2286016" cy="10715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S</a:t>
            </a:r>
            <a:r>
              <a:rPr lang="it-IT" dirty="0" smtClean="0">
                <a:solidFill>
                  <a:schemeClr val="tx1"/>
                </a:solidFill>
              </a:rPr>
              <a:t>cambi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di giovani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85720" y="4357694"/>
            <a:ext cx="607223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it-IT" b="1" dirty="0" smtClean="0"/>
          </a:p>
          <a:p>
            <a:r>
              <a:rPr lang="it-IT" b="1" dirty="0" smtClean="0"/>
              <a:t>Studenti </a:t>
            </a:r>
            <a:r>
              <a:rPr lang="it-IT" b="1" dirty="0" smtClean="0"/>
              <a:t>istruzione </a:t>
            </a:r>
            <a:r>
              <a:rPr lang="it-IT" b="1" dirty="0" smtClean="0"/>
              <a:t>superiore</a:t>
            </a:r>
          </a:p>
          <a:p>
            <a:endParaRPr lang="it-IT" b="1" dirty="0" smtClean="0"/>
          </a:p>
          <a:p>
            <a:r>
              <a:rPr lang="it-IT" b="1" dirty="0" smtClean="0"/>
              <a:t>Istruzione e formazione </a:t>
            </a:r>
            <a:r>
              <a:rPr lang="it-IT" b="1" dirty="0" smtClean="0"/>
              <a:t>professionale</a:t>
            </a:r>
          </a:p>
          <a:p>
            <a:r>
              <a:rPr lang="it-IT" i="1" dirty="0" smtClean="0"/>
              <a:t>Garanzie </a:t>
            </a:r>
            <a:r>
              <a:rPr lang="it-IT" i="1" dirty="0" smtClean="0"/>
              <a:t>per i prestiti </a:t>
            </a:r>
            <a:r>
              <a:rPr lang="it-IT" i="1" dirty="0" smtClean="0"/>
              <a:t>a </a:t>
            </a:r>
            <a:r>
              <a:rPr lang="it-IT" i="1" dirty="0" smtClean="0"/>
              <a:t>studenti</a:t>
            </a:r>
            <a:endParaRPr lang="it-IT" i="1" dirty="0" smtClean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85720" y="3286124"/>
            <a:ext cx="3000396" cy="11430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GARANZIA DEI PRESTITI</a:t>
            </a:r>
            <a:endParaRPr lang="it-IT" b="1" dirty="0" smtClean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714744" y="3357562"/>
            <a:ext cx="2357454" cy="10715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MASTER 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CONGIUNTI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</a:t>
            </a:r>
            <a:r>
              <a:rPr lang="it-IT" sz="2800" b="1" dirty="0" smtClean="0">
                <a:solidFill>
                  <a:schemeClr val="tx1"/>
                </a:solidFill>
              </a:rPr>
              <a:t>1:</a:t>
            </a:r>
            <a:endParaRPr lang="it-IT" sz="28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Mobilità individuale a fini di apprendimento 1/2</a:t>
            </a:r>
            <a:endParaRPr lang="it-IT" sz="2800" b="1" dirty="0" smtClean="0">
              <a:solidFill>
                <a:schemeClr val="tx1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Mobilità individuale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fini di apprendimento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714612" y="4286256"/>
            <a:ext cx="6072230" cy="2000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it-IT" b="1" dirty="0" smtClean="0"/>
          </a:p>
          <a:p>
            <a:r>
              <a:rPr lang="it-IT" b="1" dirty="0" smtClean="0"/>
              <a:t>Operatori </a:t>
            </a:r>
            <a:r>
              <a:rPr lang="it-IT" b="1" dirty="0" smtClean="0"/>
              <a:t>giovanili </a:t>
            </a:r>
          </a:p>
          <a:p>
            <a:endParaRPr lang="it-IT" sz="800" b="1" dirty="0" smtClean="0"/>
          </a:p>
          <a:p>
            <a:r>
              <a:rPr lang="it-IT" b="1" dirty="0" smtClean="0"/>
              <a:t>Animatori</a:t>
            </a:r>
          </a:p>
          <a:p>
            <a:endParaRPr lang="it-IT" sz="800" b="1" dirty="0" smtClean="0"/>
          </a:p>
          <a:p>
            <a:r>
              <a:rPr lang="it-IT" b="1" dirty="0" smtClean="0"/>
              <a:t>Scambi </a:t>
            </a:r>
            <a:r>
              <a:rPr lang="it-IT" b="1" dirty="0" smtClean="0"/>
              <a:t>di </a:t>
            </a:r>
            <a:r>
              <a:rPr lang="it-IT" b="1" dirty="0" smtClean="0"/>
              <a:t>giovani </a:t>
            </a:r>
            <a:r>
              <a:rPr lang="it-IT" b="1" dirty="0" smtClean="0"/>
              <a:t>nel </a:t>
            </a:r>
            <a:r>
              <a:rPr lang="it-IT" b="1" dirty="0" smtClean="0"/>
              <a:t>volontariato</a:t>
            </a:r>
          </a:p>
          <a:p>
            <a:r>
              <a:rPr lang="it-IT" i="1" dirty="0" smtClean="0"/>
              <a:t>Apprendimento </a:t>
            </a:r>
            <a:r>
              <a:rPr lang="it-IT" i="1" dirty="0" smtClean="0"/>
              <a:t>non </a:t>
            </a:r>
            <a:r>
              <a:rPr lang="it-IT" i="1" dirty="0" smtClean="0"/>
              <a:t>formale</a:t>
            </a:r>
            <a:r>
              <a:rPr lang="it-IT" i="1" dirty="0" smtClean="0"/>
              <a:t>, informale, </a:t>
            </a:r>
            <a:r>
              <a:rPr lang="it-IT" i="1" dirty="0" smtClean="0"/>
              <a:t>inclusione </a:t>
            </a:r>
            <a:r>
              <a:rPr lang="it-IT" i="1" dirty="0" smtClean="0"/>
              <a:t>sociale, </a:t>
            </a:r>
          </a:p>
          <a:p>
            <a:r>
              <a:rPr lang="it-IT" i="1" dirty="0" smtClean="0"/>
              <a:t>cittadinanza attiva</a:t>
            </a:r>
            <a:endParaRPr lang="it-IT" i="1" dirty="0" smtClean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85720" y="3286124"/>
            <a:ext cx="2286016" cy="9286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G</a:t>
            </a:r>
            <a:r>
              <a:rPr lang="it-IT" dirty="0" smtClean="0">
                <a:solidFill>
                  <a:schemeClr val="tx1"/>
                </a:solidFill>
              </a:rPr>
              <a:t>aranzia dei prestiti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357554" y="3357562"/>
            <a:ext cx="2143140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Master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Congiunti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643702" y="3357562"/>
            <a:ext cx="2286016" cy="10715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SCAMBI </a:t>
            </a:r>
          </a:p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DI</a:t>
            </a:r>
            <a:r>
              <a:rPr lang="it-IT" b="1" dirty="0" smtClean="0">
                <a:solidFill>
                  <a:schemeClr val="tx1"/>
                </a:solidFill>
              </a:rPr>
              <a:t> GIOVANI</a:t>
            </a:r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Mobilità individuale a fini di apprendimento</a:t>
            </a:r>
            <a:endParaRPr lang="it-IT" sz="2800" b="1" dirty="0" smtClean="0">
              <a:solidFill>
                <a:schemeClr val="tx1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Mobilità individuale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fini di apprendimento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8596" y="3286124"/>
            <a:ext cx="821537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155825">
              <a:buFont typeface="Arial" pitchFamily="34" charset="0"/>
              <a:buChar char="•"/>
            </a:pPr>
            <a:r>
              <a:rPr lang="it-IT" dirty="0" smtClean="0"/>
              <a:t>Migliorare le competenze</a:t>
            </a:r>
          </a:p>
          <a:p>
            <a:pPr marL="2155825">
              <a:buFont typeface="Arial" pitchFamily="34" charset="0"/>
              <a:buChar char="•"/>
            </a:pPr>
            <a:r>
              <a:rPr lang="it-IT" dirty="0" smtClean="0"/>
              <a:t>Ampliare </a:t>
            </a:r>
            <a:r>
              <a:rPr lang="it-IT" dirty="0" smtClean="0"/>
              <a:t>le conoscenze e la comprensione delle </a:t>
            </a:r>
            <a:r>
              <a:rPr lang="it-IT" dirty="0" smtClean="0"/>
              <a:t>politiche </a:t>
            </a:r>
            <a:r>
              <a:rPr lang="it-IT" dirty="0" smtClean="0"/>
              <a:t>e delle pratiche nazionali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Rafforzare </a:t>
            </a:r>
            <a:r>
              <a:rPr lang="it-IT" dirty="0" smtClean="0"/>
              <a:t>la qualità dell’insegnamento e </a:t>
            </a:r>
            <a:r>
              <a:rPr lang="it-IT" dirty="0" smtClean="0"/>
              <a:t>dell’apprendimento</a:t>
            </a: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Innescare </a:t>
            </a:r>
            <a:r>
              <a:rPr lang="it-IT" dirty="0" smtClean="0"/>
              <a:t>cambiamenti nel senso della </a:t>
            </a:r>
            <a:r>
              <a:rPr lang="it-IT" dirty="0" smtClean="0"/>
              <a:t>modernizzazione </a:t>
            </a:r>
            <a:r>
              <a:rPr lang="it-IT" dirty="0" smtClean="0"/>
              <a:t>e internazionalizzazione delle </a:t>
            </a:r>
            <a:r>
              <a:rPr lang="it-IT" dirty="0" smtClean="0"/>
              <a:t>istituzioni </a:t>
            </a:r>
            <a:r>
              <a:rPr lang="it-IT" dirty="0" smtClean="0"/>
              <a:t>educative e formative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Promuovere </a:t>
            </a:r>
            <a:r>
              <a:rPr lang="it-IT" dirty="0" smtClean="0"/>
              <a:t>attività di mobilità per i discenti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14282" y="3143248"/>
            <a:ext cx="2143140" cy="642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OBIETTIVO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597</Words>
  <Application>Microsoft Office PowerPoint</Application>
  <PresentationFormat>Presentazione su schermo (4:3)</PresentationFormat>
  <Paragraphs>182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 Mobilità individuale a fini di apprendimento </vt:lpstr>
      <vt:lpstr> Mobilità individuale  a fini di apprendimento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PROCEDURA PER PRESENTARE DOMANDA ERASMUS +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 PER PRESENTARE DOMANDA ERASMUS +</dc:title>
  <dc:creator>Segreteria</dc:creator>
  <cp:lastModifiedBy>Segreteria</cp:lastModifiedBy>
  <cp:revision>64</cp:revision>
  <dcterms:created xsi:type="dcterms:W3CDTF">2014-02-11T09:54:55Z</dcterms:created>
  <dcterms:modified xsi:type="dcterms:W3CDTF">2014-02-13T14:21:15Z</dcterms:modified>
</cp:coreProperties>
</file>